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81" r:id="rId5"/>
    <p:sldId id="282" r:id="rId6"/>
    <p:sldId id="260" r:id="rId7"/>
    <p:sldId id="261" r:id="rId8"/>
    <p:sldId id="262" r:id="rId9"/>
    <p:sldId id="263" r:id="rId10"/>
    <p:sldId id="264" r:id="rId11"/>
    <p:sldId id="265" r:id="rId12"/>
    <p:sldId id="267" r:id="rId13"/>
    <p:sldId id="269" r:id="rId14"/>
    <p:sldId id="270" r:id="rId15"/>
    <p:sldId id="271" r:id="rId16"/>
    <p:sldId id="273" r:id="rId17"/>
    <p:sldId id="274" r:id="rId18"/>
    <p:sldId id="275" r:id="rId19"/>
    <p:sldId id="276" r:id="rId20"/>
    <p:sldId id="277" r:id="rId21"/>
    <p:sldId id="278" r:id="rId22"/>
    <p:sldId id="279" r:id="rId23"/>
    <p:sldId id="280" r:id="rId2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9" d="100"/>
          <a:sy n="119" d="100"/>
        </p:scale>
        <p:origin x="132" y="2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180BA1-12C4-2D40-9D59-151760E57EA2}"/>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1E8924D8-3735-62F1-8521-325841C760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AE65C7EC-A7C7-DDC6-08B0-114F6038B8B2}"/>
              </a:ext>
            </a:extLst>
          </p:cNvPr>
          <p:cNvSpPr>
            <a:spLocks noGrp="1"/>
          </p:cNvSpPr>
          <p:nvPr>
            <p:ph type="dt" sz="half" idx="10"/>
          </p:nvPr>
        </p:nvSpPr>
        <p:spPr/>
        <p:txBody>
          <a:bodyPr/>
          <a:lstStyle/>
          <a:p>
            <a:fld id="{96A0F8CD-0EA1-4BD3-AD45-0B0B73750078}" type="datetimeFigureOut">
              <a:rPr lang="fr-FR" smtClean="0"/>
              <a:t>10/10/2024</a:t>
            </a:fld>
            <a:endParaRPr lang="fr-FR"/>
          </a:p>
        </p:txBody>
      </p:sp>
      <p:sp>
        <p:nvSpPr>
          <p:cNvPr id="5" name="Espace réservé du pied de page 4">
            <a:extLst>
              <a:ext uri="{FF2B5EF4-FFF2-40B4-BE49-F238E27FC236}">
                <a16:creationId xmlns:a16="http://schemas.microsoft.com/office/drawing/2014/main" id="{8381EF1B-493B-F667-7295-F295836CE0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156962B-367F-02E7-2647-AEE2FBFA0B20}"/>
              </a:ext>
            </a:extLst>
          </p:cNvPr>
          <p:cNvSpPr>
            <a:spLocks noGrp="1"/>
          </p:cNvSpPr>
          <p:nvPr>
            <p:ph type="sldNum" sz="quarter" idx="12"/>
          </p:nvPr>
        </p:nvSpPr>
        <p:spPr/>
        <p:txBody>
          <a:bodyPr/>
          <a:lstStyle/>
          <a:p>
            <a:fld id="{139389F7-B842-4A65-8CD2-D4455D9B1CD2}" type="slidenum">
              <a:rPr lang="fr-FR" smtClean="0"/>
              <a:t>‹Nr.›</a:t>
            </a:fld>
            <a:endParaRPr lang="fr-FR"/>
          </a:p>
        </p:txBody>
      </p:sp>
    </p:spTree>
    <p:extLst>
      <p:ext uri="{BB962C8B-B14F-4D97-AF65-F5344CB8AC3E}">
        <p14:creationId xmlns:p14="http://schemas.microsoft.com/office/powerpoint/2010/main" val="2164447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1F63F1-6EBA-FCF3-26AD-379FD476FFCA}"/>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90B91EBC-9397-E5B4-2D4F-8C874F0290E8}"/>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758706A-C60A-5895-F2DD-B51D168C1F17}"/>
              </a:ext>
            </a:extLst>
          </p:cNvPr>
          <p:cNvSpPr>
            <a:spLocks noGrp="1"/>
          </p:cNvSpPr>
          <p:nvPr>
            <p:ph type="dt" sz="half" idx="10"/>
          </p:nvPr>
        </p:nvSpPr>
        <p:spPr/>
        <p:txBody>
          <a:bodyPr/>
          <a:lstStyle/>
          <a:p>
            <a:fld id="{96A0F8CD-0EA1-4BD3-AD45-0B0B73750078}" type="datetimeFigureOut">
              <a:rPr lang="fr-FR" smtClean="0"/>
              <a:t>10/10/2024</a:t>
            </a:fld>
            <a:endParaRPr lang="fr-FR"/>
          </a:p>
        </p:txBody>
      </p:sp>
      <p:sp>
        <p:nvSpPr>
          <p:cNvPr id="5" name="Espace réservé du pied de page 4">
            <a:extLst>
              <a:ext uri="{FF2B5EF4-FFF2-40B4-BE49-F238E27FC236}">
                <a16:creationId xmlns:a16="http://schemas.microsoft.com/office/drawing/2014/main" id="{7CBBAF0D-7FEF-3FFA-CAA3-5385D74C2B1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D3F2354-47CC-A90A-7B6D-C7ADC35C0106}"/>
              </a:ext>
            </a:extLst>
          </p:cNvPr>
          <p:cNvSpPr>
            <a:spLocks noGrp="1"/>
          </p:cNvSpPr>
          <p:nvPr>
            <p:ph type="sldNum" sz="quarter" idx="12"/>
          </p:nvPr>
        </p:nvSpPr>
        <p:spPr/>
        <p:txBody>
          <a:bodyPr/>
          <a:lstStyle/>
          <a:p>
            <a:fld id="{139389F7-B842-4A65-8CD2-D4455D9B1CD2}" type="slidenum">
              <a:rPr lang="fr-FR" smtClean="0"/>
              <a:t>‹Nr.›</a:t>
            </a:fld>
            <a:endParaRPr lang="fr-FR"/>
          </a:p>
        </p:txBody>
      </p:sp>
    </p:spTree>
    <p:extLst>
      <p:ext uri="{BB962C8B-B14F-4D97-AF65-F5344CB8AC3E}">
        <p14:creationId xmlns:p14="http://schemas.microsoft.com/office/powerpoint/2010/main" val="32263216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9B1F3CAD-05D1-709D-6388-18CA49F1524F}"/>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F162C8CB-4553-EBC8-5137-F6671DAE82AA}"/>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062A957-2EE5-4760-78A1-C08A15B79F2B}"/>
              </a:ext>
            </a:extLst>
          </p:cNvPr>
          <p:cNvSpPr>
            <a:spLocks noGrp="1"/>
          </p:cNvSpPr>
          <p:nvPr>
            <p:ph type="dt" sz="half" idx="10"/>
          </p:nvPr>
        </p:nvSpPr>
        <p:spPr/>
        <p:txBody>
          <a:bodyPr/>
          <a:lstStyle/>
          <a:p>
            <a:fld id="{96A0F8CD-0EA1-4BD3-AD45-0B0B73750078}" type="datetimeFigureOut">
              <a:rPr lang="fr-FR" smtClean="0"/>
              <a:t>10/10/2024</a:t>
            </a:fld>
            <a:endParaRPr lang="fr-FR"/>
          </a:p>
        </p:txBody>
      </p:sp>
      <p:sp>
        <p:nvSpPr>
          <p:cNvPr id="5" name="Espace réservé du pied de page 4">
            <a:extLst>
              <a:ext uri="{FF2B5EF4-FFF2-40B4-BE49-F238E27FC236}">
                <a16:creationId xmlns:a16="http://schemas.microsoft.com/office/drawing/2014/main" id="{3D67C723-E800-E500-B956-6092F64FA96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F0760D0-F53B-12F0-22A1-13001EE93D7B}"/>
              </a:ext>
            </a:extLst>
          </p:cNvPr>
          <p:cNvSpPr>
            <a:spLocks noGrp="1"/>
          </p:cNvSpPr>
          <p:nvPr>
            <p:ph type="sldNum" sz="quarter" idx="12"/>
          </p:nvPr>
        </p:nvSpPr>
        <p:spPr/>
        <p:txBody>
          <a:bodyPr/>
          <a:lstStyle/>
          <a:p>
            <a:fld id="{139389F7-B842-4A65-8CD2-D4455D9B1CD2}" type="slidenum">
              <a:rPr lang="fr-FR" smtClean="0"/>
              <a:t>‹Nr.›</a:t>
            </a:fld>
            <a:endParaRPr lang="fr-FR"/>
          </a:p>
        </p:txBody>
      </p:sp>
    </p:spTree>
    <p:extLst>
      <p:ext uri="{BB962C8B-B14F-4D97-AF65-F5344CB8AC3E}">
        <p14:creationId xmlns:p14="http://schemas.microsoft.com/office/powerpoint/2010/main" val="20757048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Author and Date"/>
          <p:cNvSpPr txBox="1">
            <a:spLocks noGrp="1"/>
          </p:cNvSpPr>
          <p:nvPr>
            <p:ph type="body" sz="quarter" idx="21" hasCustomPrompt="1"/>
          </p:nvPr>
        </p:nvSpPr>
        <p:spPr>
          <a:xfrm>
            <a:off x="609600" y="5993081"/>
            <a:ext cx="10972800" cy="302896"/>
          </a:xfrm>
          <a:prstGeom prst="rect">
            <a:avLst/>
          </a:prstGeom>
        </p:spPr>
        <p:txBody>
          <a:bodyPr/>
          <a:lstStyle>
            <a:lvl1pPr marL="0" indent="0" algn="ctr" defTabSz="412750">
              <a:lnSpc>
                <a:spcPct val="100000"/>
              </a:lnSpc>
              <a:spcBef>
                <a:spcPts val="0"/>
              </a:spcBef>
              <a:buSzTx/>
              <a:buNone/>
              <a:defRPr sz="1500" spc="-14"/>
            </a:lvl1pPr>
          </a:lstStyle>
          <a:p>
            <a:r>
              <a:t>Author and Date</a:t>
            </a:r>
          </a:p>
        </p:txBody>
      </p:sp>
      <p:sp>
        <p:nvSpPr>
          <p:cNvPr id="12" name="Presentation Title"/>
          <p:cNvSpPr txBox="1">
            <a:spLocks noGrp="1"/>
          </p:cNvSpPr>
          <p:nvPr>
            <p:ph type="title" hasCustomPrompt="1"/>
          </p:nvPr>
        </p:nvSpPr>
        <p:spPr>
          <a:xfrm>
            <a:off x="609600" y="1771650"/>
            <a:ext cx="10972800" cy="2133600"/>
          </a:xfrm>
          <a:prstGeom prst="rect">
            <a:avLst/>
          </a:prstGeom>
        </p:spPr>
        <p:txBody>
          <a:bodyPr anchor="b"/>
          <a:lstStyle>
            <a:lvl1pPr>
              <a:defRPr sz="6400" spc="-64"/>
            </a:lvl1pPr>
          </a:lstStyle>
          <a:p>
            <a:r>
              <a:t>Presentation Title</a:t>
            </a:r>
          </a:p>
        </p:txBody>
      </p:sp>
      <p:sp>
        <p:nvSpPr>
          <p:cNvPr id="13" name="Body Level One…"/>
          <p:cNvSpPr txBox="1">
            <a:spLocks noGrp="1"/>
          </p:cNvSpPr>
          <p:nvPr>
            <p:ph type="body" sz="quarter" idx="1" hasCustomPrompt="1"/>
          </p:nvPr>
        </p:nvSpPr>
        <p:spPr>
          <a:xfrm>
            <a:off x="609600" y="3783790"/>
            <a:ext cx="10972800" cy="1125297"/>
          </a:xfrm>
          <a:prstGeom prst="rect">
            <a:avLst/>
          </a:prstGeom>
        </p:spPr>
        <p:txBody>
          <a:bodyPr/>
          <a:lstStyle>
            <a:lvl1pPr marL="0" indent="0" algn="ctr" defTabSz="412750">
              <a:lnSpc>
                <a:spcPct val="100000"/>
              </a:lnSpc>
              <a:spcBef>
                <a:spcPts val="0"/>
              </a:spcBef>
              <a:buSzTx/>
              <a:buNone/>
              <a:defRPr sz="3000" spc="-30">
                <a:latin typeface="Graphik Semibold"/>
                <a:ea typeface="Graphik Semibold"/>
                <a:cs typeface="Graphik Semibold"/>
                <a:sym typeface="Graphik Semibold"/>
              </a:defRPr>
            </a:lvl1pPr>
            <a:lvl2pPr marL="0" indent="228600" algn="ctr" defTabSz="412750">
              <a:lnSpc>
                <a:spcPct val="100000"/>
              </a:lnSpc>
              <a:spcBef>
                <a:spcPts val="0"/>
              </a:spcBef>
              <a:buSzTx/>
              <a:buNone/>
              <a:defRPr sz="3000" spc="-30">
                <a:latin typeface="Graphik Semibold"/>
                <a:ea typeface="Graphik Semibold"/>
                <a:cs typeface="Graphik Semibold"/>
                <a:sym typeface="Graphik Semibold"/>
              </a:defRPr>
            </a:lvl2pPr>
            <a:lvl3pPr marL="0" indent="457200" algn="ctr" defTabSz="412750">
              <a:lnSpc>
                <a:spcPct val="100000"/>
              </a:lnSpc>
              <a:spcBef>
                <a:spcPts val="0"/>
              </a:spcBef>
              <a:buSzTx/>
              <a:buNone/>
              <a:defRPr sz="3000" spc="-30">
                <a:latin typeface="Graphik Semibold"/>
                <a:ea typeface="Graphik Semibold"/>
                <a:cs typeface="Graphik Semibold"/>
                <a:sym typeface="Graphik Semibold"/>
              </a:defRPr>
            </a:lvl3pPr>
            <a:lvl4pPr marL="0" indent="685800" algn="ctr" defTabSz="412750">
              <a:lnSpc>
                <a:spcPct val="100000"/>
              </a:lnSpc>
              <a:spcBef>
                <a:spcPts val="0"/>
              </a:spcBef>
              <a:buSzTx/>
              <a:buNone/>
              <a:defRPr sz="3000" spc="-30">
                <a:latin typeface="Graphik Semibold"/>
                <a:ea typeface="Graphik Semibold"/>
                <a:cs typeface="Graphik Semibold"/>
                <a:sym typeface="Graphik Semibold"/>
              </a:defRPr>
            </a:lvl4pPr>
            <a:lvl5pPr marL="0" indent="914400" algn="ctr" defTabSz="412750">
              <a:lnSpc>
                <a:spcPct val="100000"/>
              </a:lnSpc>
              <a:spcBef>
                <a:spcPts val="0"/>
              </a:spcBef>
              <a:buSzTx/>
              <a:buNone/>
              <a:defRPr sz="3000" spc="-30">
                <a:latin typeface="Graphik Semibold"/>
                <a:ea typeface="Graphik Semibold"/>
                <a:cs typeface="Graphik Semibold"/>
                <a:sym typeface="Graphik Semibold"/>
              </a:defRPr>
            </a:lvl5pPr>
          </a:lstStyle>
          <a:p>
            <a:r>
              <a:t>Presentation Subtitle</a:t>
            </a:r>
          </a:p>
          <a:p>
            <a:pPr lvl="1"/>
            <a:endParaRPr/>
          </a:p>
          <a:p>
            <a:pPr lvl="2"/>
            <a:endParaRPr/>
          </a:p>
          <a:p>
            <a:pPr lvl="3"/>
            <a:endParaRPr/>
          </a:p>
          <a:p>
            <a:pPr lvl="4"/>
            <a:endParaRPr/>
          </a:p>
        </p:txBody>
      </p:sp>
      <p:sp>
        <p:nvSpPr>
          <p:cNvPr id="14" name="Slide Number"/>
          <p:cNvSpPr txBox="1">
            <a:spLocks noGrp="1"/>
          </p:cNvSpPr>
          <p:nvPr>
            <p:ph type="sldNum" sz="quarter" idx="2"/>
          </p:nvPr>
        </p:nvSpPr>
        <p:spPr>
          <a:xfrm>
            <a:off x="6000750" y="6350000"/>
            <a:ext cx="194311" cy="21463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68704012"/>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88" name="Agenda Title"/>
          <p:cNvSpPr txBox="1">
            <a:spLocks noGrp="1"/>
          </p:cNvSpPr>
          <p:nvPr>
            <p:ph type="title" hasCustomPrompt="1"/>
          </p:nvPr>
        </p:nvSpPr>
        <p:spPr>
          <a:prstGeom prst="rect">
            <a:avLst/>
          </a:prstGeom>
        </p:spPr>
        <p:txBody>
          <a:bodyPr/>
          <a:lstStyle/>
          <a:p>
            <a:r>
              <a:t>Agenda Title</a:t>
            </a:r>
          </a:p>
        </p:txBody>
      </p:sp>
      <p:sp>
        <p:nvSpPr>
          <p:cNvPr id="89" name="Body Level One…"/>
          <p:cNvSpPr txBox="1">
            <a:spLocks noGrp="1"/>
          </p:cNvSpPr>
          <p:nvPr>
            <p:ph type="body" idx="1" hasCustomPrompt="1"/>
          </p:nvPr>
        </p:nvSpPr>
        <p:spPr>
          <a:xfrm>
            <a:off x="609600" y="2006600"/>
            <a:ext cx="10972800" cy="4192774"/>
          </a:xfrm>
          <a:prstGeom prst="rect">
            <a:avLst/>
          </a:prstGeom>
        </p:spPr>
        <p:txBody>
          <a:bodyPr/>
          <a:lstStyle>
            <a:lvl1pPr marL="0" indent="0" defTabSz="412750">
              <a:lnSpc>
                <a:spcPct val="100000"/>
              </a:lnSpc>
              <a:buSzTx/>
              <a:buNone/>
              <a:defRPr sz="3400" spc="-68"/>
            </a:lvl1pPr>
            <a:lvl2pPr marL="0" indent="228600" defTabSz="412750">
              <a:lnSpc>
                <a:spcPct val="100000"/>
              </a:lnSpc>
              <a:buSzTx/>
              <a:buNone/>
              <a:defRPr sz="3400" spc="-68"/>
            </a:lvl2pPr>
            <a:lvl3pPr marL="0" indent="457200" defTabSz="412750">
              <a:lnSpc>
                <a:spcPct val="100000"/>
              </a:lnSpc>
              <a:buSzTx/>
              <a:buNone/>
              <a:defRPr sz="3400" spc="-68"/>
            </a:lvl3pPr>
            <a:lvl4pPr marL="0" indent="685800" defTabSz="412750">
              <a:lnSpc>
                <a:spcPct val="100000"/>
              </a:lnSpc>
              <a:buSzTx/>
              <a:buNone/>
              <a:defRPr sz="3400" spc="-68"/>
            </a:lvl4pPr>
            <a:lvl5pPr marL="0" indent="914400" defTabSz="412750">
              <a:lnSpc>
                <a:spcPct val="100000"/>
              </a:lnSpc>
              <a:buSzTx/>
              <a:buNone/>
              <a:defRPr sz="3400" spc="-68"/>
            </a:lvl5pPr>
          </a:lstStyle>
          <a:p>
            <a:r>
              <a:t>Agenda Topics</a:t>
            </a:r>
          </a:p>
          <a:p>
            <a:pPr lvl="1"/>
            <a:endParaRPr/>
          </a:p>
          <a:p>
            <a:pPr lvl="2"/>
            <a:endParaRPr/>
          </a:p>
          <a:p>
            <a:pPr lvl="3"/>
            <a:endParaRPr/>
          </a:p>
          <a:p>
            <a:pPr lvl="4"/>
            <a:endParaRPr/>
          </a:p>
        </p:txBody>
      </p:sp>
      <p:sp>
        <p:nvSpPr>
          <p:cNvPr id="90" name="Agenda Subtitle"/>
          <p:cNvSpPr txBox="1">
            <a:spLocks noGrp="1"/>
          </p:cNvSpPr>
          <p:nvPr>
            <p:ph type="body" sz="quarter" idx="21" hasCustomPrompt="1"/>
          </p:nvPr>
        </p:nvSpPr>
        <p:spPr>
          <a:xfrm>
            <a:off x="609600" y="1193558"/>
            <a:ext cx="10972801" cy="416307"/>
          </a:xfrm>
          <a:prstGeom prst="rect">
            <a:avLst/>
          </a:prstGeom>
        </p:spPr>
        <p:txBody>
          <a:bodyPr/>
          <a:lstStyle>
            <a:lvl1pPr marL="0" indent="0" algn="ctr" defTabSz="412750">
              <a:lnSpc>
                <a:spcPct val="100000"/>
              </a:lnSpc>
              <a:spcBef>
                <a:spcPts val="0"/>
              </a:spcBef>
              <a:buSzTx/>
              <a:buNone/>
              <a:defRPr spc="-22">
                <a:latin typeface="Graphik Semibold"/>
                <a:ea typeface="Graphik Semibold"/>
                <a:cs typeface="Graphik Semibold"/>
                <a:sym typeface="Graphik Semibold"/>
              </a:defRPr>
            </a:lvl1pPr>
          </a:lstStyle>
          <a:p>
            <a:r>
              <a:t>Agenda Subtitle</a:t>
            </a:r>
          </a:p>
        </p:txBody>
      </p:sp>
      <p:sp>
        <p:nvSpPr>
          <p:cNvPr id="91" name="Slide Number"/>
          <p:cNvSpPr txBox="1">
            <a:spLocks noGrp="1"/>
          </p:cNvSpPr>
          <p:nvPr>
            <p:ph type="sldNum" sz="quarter" idx="2"/>
          </p:nvPr>
        </p:nvSpPr>
        <p:spPr>
          <a:xfrm>
            <a:off x="6000750" y="6350000"/>
            <a:ext cx="194311" cy="21463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3970179055"/>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amp; Photo Alt">
    <p:spTree>
      <p:nvGrpSpPr>
        <p:cNvPr id="1" name=""/>
        <p:cNvGrpSpPr/>
        <p:nvPr/>
      </p:nvGrpSpPr>
      <p:grpSpPr>
        <a:xfrm>
          <a:off x="0" y="0"/>
          <a:ext cx="0" cy="0"/>
          <a:chOff x="0" y="0"/>
          <a:chExt cx="0" cy="0"/>
        </a:xfrm>
      </p:grpSpPr>
      <p:sp>
        <p:nvSpPr>
          <p:cNvPr id="32" name="Slide Title"/>
          <p:cNvSpPr txBox="1">
            <a:spLocks noGrp="1"/>
          </p:cNvSpPr>
          <p:nvPr>
            <p:ph type="title" hasCustomPrompt="1"/>
          </p:nvPr>
        </p:nvSpPr>
        <p:spPr>
          <a:xfrm>
            <a:off x="607748" y="2292551"/>
            <a:ext cx="4878669" cy="1270001"/>
          </a:xfrm>
          <a:prstGeom prst="rect">
            <a:avLst/>
          </a:prstGeom>
        </p:spPr>
        <p:txBody>
          <a:bodyPr anchor="b"/>
          <a:lstStyle/>
          <a:p>
            <a:r>
              <a:t>Slide Title</a:t>
            </a:r>
          </a:p>
        </p:txBody>
      </p:sp>
      <p:sp>
        <p:nvSpPr>
          <p:cNvPr id="33" name="Image"/>
          <p:cNvSpPr>
            <a:spLocks noGrp="1"/>
          </p:cNvSpPr>
          <p:nvPr>
            <p:ph type="pic" idx="21"/>
          </p:nvPr>
        </p:nvSpPr>
        <p:spPr>
          <a:xfrm>
            <a:off x="4641850" y="635000"/>
            <a:ext cx="8375650" cy="5588000"/>
          </a:xfrm>
          <a:prstGeom prst="rect">
            <a:avLst/>
          </a:prstGeom>
        </p:spPr>
        <p:txBody>
          <a:bodyPr lIns="91439" tIns="45719" rIns="91439" bIns="45719">
            <a:noAutofit/>
          </a:bodyPr>
          <a:lstStyle/>
          <a:p>
            <a:endParaRPr/>
          </a:p>
        </p:txBody>
      </p:sp>
      <p:sp>
        <p:nvSpPr>
          <p:cNvPr id="34" name="Body Level One…"/>
          <p:cNvSpPr txBox="1">
            <a:spLocks noGrp="1"/>
          </p:cNvSpPr>
          <p:nvPr>
            <p:ph type="body" sz="quarter" idx="1" hasCustomPrompt="1"/>
          </p:nvPr>
        </p:nvSpPr>
        <p:spPr>
          <a:xfrm>
            <a:off x="609600" y="3508375"/>
            <a:ext cx="4876800" cy="2708275"/>
          </a:xfrm>
          <a:prstGeom prst="rect">
            <a:avLst/>
          </a:prstGeom>
        </p:spPr>
        <p:txBody>
          <a:bodyPr/>
          <a:lstStyle>
            <a:lvl1pPr marL="0" indent="0" algn="ctr" defTabSz="412750">
              <a:lnSpc>
                <a:spcPct val="100000"/>
              </a:lnSpc>
              <a:spcBef>
                <a:spcPts val="0"/>
              </a:spcBef>
              <a:buSzTx/>
              <a:buNone/>
              <a:defRPr spc="-22">
                <a:latin typeface="Graphik Semibold"/>
                <a:ea typeface="Graphik Semibold"/>
                <a:cs typeface="Graphik Semibold"/>
                <a:sym typeface="Graphik Semibold"/>
              </a:defRPr>
            </a:lvl1pPr>
            <a:lvl2pPr marL="0" indent="228600" algn="ctr" defTabSz="412750">
              <a:lnSpc>
                <a:spcPct val="100000"/>
              </a:lnSpc>
              <a:spcBef>
                <a:spcPts val="0"/>
              </a:spcBef>
              <a:buSzTx/>
              <a:buNone/>
              <a:defRPr spc="-22">
                <a:latin typeface="Graphik Semibold"/>
                <a:ea typeface="Graphik Semibold"/>
                <a:cs typeface="Graphik Semibold"/>
                <a:sym typeface="Graphik Semibold"/>
              </a:defRPr>
            </a:lvl2pPr>
            <a:lvl3pPr marL="0" indent="457200" algn="ctr" defTabSz="412750">
              <a:lnSpc>
                <a:spcPct val="100000"/>
              </a:lnSpc>
              <a:spcBef>
                <a:spcPts val="0"/>
              </a:spcBef>
              <a:buSzTx/>
              <a:buNone/>
              <a:defRPr spc="-22">
                <a:latin typeface="Graphik Semibold"/>
                <a:ea typeface="Graphik Semibold"/>
                <a:cs typeface="Graphik Semibold"/>
                <a:sym typeface="Graphik Semibold"/>
              </a:defRPr>
            </a:lvl3pPr>
            <a:lvl4pPr marL="0" indent="685800" algn="ctr" defTabSz="412750">
              <a:lnSpc>
                <a:spcPct val="100000"/>
              </a:lnSpc>
              <a:spcBef>
                <a:spcPts val="0"/>
              </a:spcBef>
              <a:buSzTx/>
              <a:buNone/>
              <a:defRPr spc="-22">
                <a:latin typeface="Graphik Semibold"/>
                <a:ea typeface="Graphik Semibold"/>
                <a:cs typeface="Graphik Semibold"/>
                <a:sym typeface="Graphik Semibold"/>
              </a:defRPr>
            </a:lvl4pPr>
            <a:lvl5pPr marL="0" indent="914400" algn="ctr" defTabSz="412750">
              <a:lnSpc>
                <a:spcPct val="100000"/>
              </a:lnSpc>
              <a:spcBef>
                <a:spcPts val="0"/>
              </a:spcBef>
              <a:buSzTx/>
              <a:buNone/>
              <a:defRPr spc="-22">
                <a:latin typeface="Graphik Semibold"/>
                <a:ea typeface="Graphik Semibold"/>
                <a:cs typeface="Graphik Semibold"/>
                <a:sym typeface="Graphik Semibold"/>
              </a:defRPr>
            </a:lvl5pPr>
          </a:lstStyle>
          <a:p>
            <a:r>
              <a:t>Slide Subtitle</a:t>
            </a:r>
          </a:p>
          <a:p>
            <a:pPr lvl="1"/>
            <a:endParaRPr/>
          </a:p>
          <a:p>
            <a:pPr lvl="2"/>
            <a:endParaRPr/>
          </a:p>
          <a:p>
            <a:pPr lvl="3"/>
            <a:endParaRPr/>
          </a:p>
          <a:p>
            <a:pPr lvl="4"/>
            <a:endParaRPr/>
          </a:p>
        </p:txBody>
      </p:sp>
      <p:sp>
        <p:nvSpPr>
          <p:cNvPr id="35" name="Slide Numb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865551533"/>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ig Fact">
    <p:spTree>
      <p:nvGrpSpPr>
        <p:cNvPr id="1" name=""/>
        <p:cNvGrpSpPr/>
        <p:nvPr/>
      </p:nvGrpSpPr>
      <p:grpSpPr>
        <a:xfrm>
          <a:off x="0" y="0"/>
          <a:ext cx="0" cy="0"/>
          <a:chOff x="0" y="0"/>
          <a:chExt cx="0" cy="0"/>
        </a:xfrm>
      </p:grpSpPr>
      <p:sp>
        <p:nvSpPr>
          <p:cNvPr id="106" name="Fact information"/>
          <p:cNvSpPr txBox="1">
            <a:spLocks noGrp="1"/>
          </p:cNvSpPr>
          <p:nvPr>
            <p:ph type="body" sz="quarter" idx="21" hasCustomPrompt="1"/>
          </p:nvPr>
        </p:nvSpPr>
        <p:spPr>
          <a:xfrm>
            <a:off x="609600" y="4231120"/>
            <a:ext cx="10972801" cy="416307"/>
          </a:xfrm>
          <a:prstGeom prst="rect">
            <a:avLst/>
          </a:prstGeom>
        </p:spPr>
        <p:txBody>
          <a:bodyPr/>
          <a:lstStyle>
            <a:lvl1pPr marL="0" indent="0" algn="ctr" defTabSz="412750">
              <a:lnSpc>
                <a:spcPct val="100000"/>
              </a:lnSpc>
              <a:spcBef>
                <a:spcPts val="0"/>
              </a:spcBef>
              <a:buSzTx/>
              <a:buNone/>
              <a:defRPr spc="-22">
                <a:latin typeface="Graphik Semibold"/>
                <a:ea typeface="Graphik Semibold"/>
                <a:cs typeface="Graphik Semibold"/>
                <a:sym typeface="Graphik Semibold"/>
              </a:defRPr>
            </a:lvl1pPr>
          </a:lstStyle>
          <a:p>
            <a:r>
              <a:t>Fact information</a:t>
            </a:r>
          </a:p>
        </p:txBody>
      </p:sp>
      <p:sp>
        <p:nvSpPr>
          <p:cNvPr id="107" name="Body Level One…"/>
          <p:cNvSpPr txBox="1">
            <a:spLocks noGrp="1"/>
          </p:cNvSpPr>
          <p:nvPr>
            <p:ph type="body" sz="half" idx="1" hasCustomPrompt="1"/>
          </p:nvPr>
        </p:nvSpPr>
        <p:spPr>
          <a:xfrm>
            <a:off x="609600" y="2107242"/>
            <a:ext cx="10972800" cy="2134854"/>
          </a:xfrm>
          <a:prstGeom prst="rect">
            <a:avLst/>
          </a:prstGeom>
        </p:spPr>
        <p:txBody>
          <a:bodyPr anchor="b"/>
          <a:lstStyle>
            <a:lvl1pPr marL="0" indent="0" algn="ctr" defTabSz="1219200">
              <a:lnSpc>
                <a:spcPct val="80000"/>
              </a:lnSpc>
              <a:spcBef>
                <a:spcPts val="0"/>
              </a:spcBef>
              <a:buSzTx/>
              <a:buNone/>
              <a:defRPr sz="11200" b="1"/>
            </a:lvl1pPr>
            <a:lvl2pPr marL="0" indent="228600" algn="ctr" defTabSz="1219200">
              <a:lnSpc>
                <a:spcPct val="80000"/>
              </a:lnSpc>
              <a:spcBef>
                <a:spcPts val="0"/>
              </a:spcBef>
              <a:buSzTx/>
              <a:buNone/>
              <a:defRPr sz="11200" b="1"/>
            </a:lvl2pPr>
            <a:lvl3pPr marL="0" indent="457200" algn="ctr" defTabSz="1219200">
              <a:lnSpc>
                <a:spcPct val="80000"/>
              </a:lnSpc>
              <a:spcBef>
                <a:spcPts val="0"/>
              </a:spcBef>
              <a:buSzTx/>
              <a:buNone/>
              <a:defRPr sz="11200" b="1"/>
            </a:lvl3pPr>
            <a:lvl4pPr marL="0" indent="685800" algn="ctr" defTabSz="1219200">
              <a:lnSpc>
                <a:spcPct val="80000"/>
              </a:lnSpc>
              <a:spcBef>
                <a:spcPts val="0"/>
              </a:spcBef>
              <a:buSzTx/>
              <a:buNone/>
              <a:defRPr sz="11200" b="1"/>
            </a:lvl4pPr>
            <a:lvl5pPr marL="0" indent="914400" algn="ctr" defTabSz="1219200">
              <a:lnSpc>
                <a:spcPct val="80000"/>
              </a:lnSpc>
              <a:spcBef>
                <a:spcPts val="0"/>
              </a:spcBef>
              <a:buSzTx/>
              <a:buNone/>
              <a:defRPr sz="11200" b="1"/>
            </a:lvl5pPr>
          </a:lstStyle>
          <a:p>
            <a:r>
              <a:t>100%</a:t>
            </a:r>
          </a:p>
          <a:p>
            <a:pPr lvl="1"/>
            <a:endParaRPr/>
          </a:p>
          <a:p>
            <a:pPr lvl="2"/>
            <a:endParaRPr/>
          </a:p>
          <a:p>
            <a:pPr lvl="3"/>
            <a:endParaRPr/>
          </a:p>
          <a:p>
            <a:pPr lvl="4"/>
            <a:endParaRPr/>
          </a:p>
        </p:txBody>
      </p:sp>
      <p:sp>
        <p:nvSpPr>
          <p:cNvPr id="108" name="Slide Numb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428851891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47CB56-41C8-C756-62A1-EE26247D1BD0}"/>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D1C3B93-D622-CCBC-DEB7-AF6EB6E70524}"/>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3640D8F-228E-CAA3-4C6C-EF41CE7DC2FC}"/>
              </a:ext>
            </a:extLst>
          </p:cNvPr>
          <p:cNvSpPr>
            <a:spLocks noGrp="1"/>
          </p:cNvSpPr>
          <p:nvPr>
            <p:ph type="dt" sz="half" idx="10"/>
          </p:nvPr>
        </p:nvSpPr>
        <p:spPr/>
        <p:txBody>
          <a:bodyPr/>
          <a:lstStyle/>
          <a:p>
            <a:fld id="{96A0F8CD-0EA1-4BD3-AD45-0B0B73750078}" type="datetimeFigureOut">
              <a:rPr lang="fr-FR" smtClean="0"/>
              <a:t>10/10/2024</a:t>
            </a:fld>
            <a:endParaRPr lang="fr-FR"/>
          </a:p>
        </p:txBody>
      </p:sp>
      <p:sp>
        <p:nvSpPr>
          <p:cNvPr id="5" name="Espace réservé du pied de page 4">
            <a:extLst>
              <a:ext uri="{FF2B5EF4-FFF2-40B4-BE49-F238E27FC236}">
                <a16:creationId xmlns:a16="http://schemas.microsoft.com/office/drawing/2014/main" id="{926D1797-42B0-65A6-9229-F4228615EB9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8F12FBC-1E77-2BE0-3AD3-CB51C8280832}"/>
              </a:ext>
            </a:extLst>
          </p:cNvPr>
          <p:cNvSpPr>
            <a:spLocks noGrp="1"/>
          </p:cNvSpPr>
          <p:nvPr>
            <p:ph type="sldNum" sz="quarter" idx="12"/>
          </p:nvPr>
        </p:nvSpPr>
        <p:spPr/>
        <p:txBody>
          <a:bodyPr/>
          <a:lstStyle/>
          <a:p>
            <a:fld id="{139389F7-B842-4A65-8CD2-D4455D9B1CD2}" type="slidenum">
              <a:rPr lang="fr-FR" smtClean="0"/>
              <a:t>‹Nr.›</a:t>
            </a:fld>
            <a:endParaRPr lang="fr-FR"/>
          </a:p>
        </p:txBody>
      </p:sp>
    </p:spTree>
    <p:extLst>
      <p:ext uri="{BB962C8B-B14F-4D97-AF65-F5344CB8AC3E}">
        <p14:creationId xmlns:p14="http://schemas.microsoft.com/office/powerpoint/2010/main" val="3470413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462030-5BD7-6082-2362-60D3C3C1BFD6}"/>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A75E57FE-1F61-8866-D1A3-C3F594E8251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088810C0-4968-A077-A825-7474800FDE3E}"/>
              </a:ext>
            </a:extLst>
          </p:cNvPr>
          <p:cNvSpPr>
            <a:spLocks noGrp="1"/>
          </p:cNvSpPr>
          <p:nvPr>
            <p:ph type="dt" sz="half" idx="10"/>
          </p:nvPr>
        </p:nvSpPr>
        <p:spPr/>
        <p:txBody>
          <a:bodyPr/>
          <a:lstStyle/>
          <a:p>
            <a:fld id="{96A0F8CD-0EA1-4BD3-AD45-0B0B73750078}" type="datetimeFigureOut">
              <a:rPr lang="fr-FR" smtClean="0"/>
              <a:t>10/10/2024</a:t>
            </a:fld>
            <a:endParaRPr lang="fr-FR"/>
          </a:p>
        </p:txBody>
      </p:sp>
      <p:sp>
        <p:nvSpPr>
          <p:cNvPr id="5" name="Espace réservé du pied de page 4">
            <a:extLst>
              <a:ext uri="{FF2B5EF4-FFF2-40B4-BE49-F238E27FC236}">
                <a16:creationId xmlns:a16="http://schemas.microsoft.com/office/drawing/2014/main" id="{0CAA3778-15BA-2441-6414-7410E340EFE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E0D3ED4-8428-28FB-B3EB-707B539A5A37}"/>
              </a:ext>
            </a:extLst>
          </p:cNvPr>
          <p:cNvSpPr>
            <a:spLocks noGrp="1"/>
          </p:cNvSpPr>
          <p:nvPr>
            <p:ph type="sldNum" sz="quarter" idx="12"/>
          </p:nvPr>
        </p:nvSpPr>
        <p:spPr/>
        <p:txBody>
          <a:bodyPr/>
          <a:lstStyle/>
          <a:p>
            <a:fld id="{139389F7-B842-4A65-8CD2-D4455D9B1CD2}" type="slidenum">
              <a:rPr lang="fr-FR" smtClean="0"/>
              <a:t>‹Nr.›</a:t>
            </a:fld>
            <a:endParaRPr lang="fr-FR"/>
          </a:p>
        </p:txBody>
      </p:sp>
    </p:spTree>
    <p:extLst>
      <p:ext uri="{BB962C8B-B14F-4D97-AF65-F5344CB8AC3E}">
        <p14:creationId xmlns:p14="http://schemas.microsoft.com/office/powerpoint/2010/main" val="3438269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E0F65F-FF79-F7A6-6CBE-54C5B72D7200}"/>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61AA513C-EE9A-9DD3-D441-DC37A204DA5A}"/>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6A6AADFC-D01B-5842-55C4-3BD427F1E104}"/>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E2C28C9-9506-63CB-C252-48CF08ECEE80}"/>
              </a:ext>
            </a:extLst>
          </p:cNvPr>
          <p:cNvSpPr>
            <a:spLocks noGrp="1"/>
          </p:cNvSpPr>
          <p:nvPr>
            <p:ph type="dt" sz="half" idx="10"/>
          </p:nvPr>
        </p:nvSpPr>
        <p:spPr/>
        <p:txBody>
          <a:bodyPr/>
          <a:lstStyle/>
          <a:p>
            <a:fld id="{96A0F8CD-0EA1-4BD3-AD45-0B0B73750078}" type="datetimeFigureOut">
              <a:rPr lang="fr-FR" smtClean="0"/>
              <a:t>10/10/2024</a:t>
            </a:fld>
            <a:endParaRPr lang="fr-FR"/>
          </a:p>
        </p:txBody>
      </p:sp>
      <p:sp>
        <p:nvSpPr>
          <p:cNvPr id="6" name="Espace réservé du pied de page 5">
            <a:extLst>
              <a:ext uri="{FF2B5EF4-FFF2-40B4-BE49-F238E27FC236}">
                <a16:creationId xmlns:a16="http://schemas.microsoft.com/office/drawing/2014/main" id="{D706A179-89E1-9E36-9DFF-7E4F76C9042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18D3809-E3A5-9AA2-ED91-22DCE5B30DF6}"/>
              </a:ext>
            </a:extLst>
          </p:cNvPr>
          <p:cNvSpPr>
            <a:spLocks noGrp="1"/>
          </p:cNvSpPr>
          <p:nvPr>
            <p:ph type="sldNum" sz="quarter" idx="12"/>
          </p:nvPr>
        </p:nvSpPr>
        <p:spPr/>
        <p:txBody>
          <a:bodyPr/>
          <a:lstStyle/>
          <a:p>
            <a:fld id="{139389F7-B842-4A65-8CD2-D4455D9B1CD2}" type="slidenum">
              <a:rPr lang="fr-FR" smtClean="0"/>
              <a:t>‹Nr.›</a:t>
            </a:fld>
            <a:endParaRPr lang="fr-FR"/>
          </a:p>
        </p:txBody>
      </p:sp>
    </p:spTree>
    <p:extLst>
      <p:ext uri="{BB962C8B-B14F-4D97-AF65-F5344CB8AC3E}">
        <p14:creationId xmlns:p14="http://schemas.microsoft.com/office/powerpoint/2010/main" val="1618208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D593B1F-93EE-3634-69E1-BC0319627C54}"/>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87ECBE35-171A-8E07-2EB3-36B1864A3E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574FC63E-3C6E-BF13-D9D9-A14221D73263}"/>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F9196856-1988-2E9C-4529-9F880EA3DE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8E7C191A-DC90-BE21-4398-00E3C4227C02}"/>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B7C11713-C9AF-6FDA-9F2D-D7BCE2D5EEE7}"/>
              </a:ext>
            </a:extLst>
          </p:cNvPr>
          <p:cNvSpPr>
            <a:spLocks noGrp="1"/>
          </p:cNvSpPr>
          <p:nvPr>
            <p:ph type="dt" sz="half" idx="10"/>
          </p:nvPr>
        </p:nvSpPr>
        <p:spPr/>
        <p:txBody>
          <a:bodyPr/>
          <a:lstStyle/>
          <a:p>
            <a:fld id="{96A0F8CD-0EA1-4BD3-AD45-0B0B73750078}" type="datetimeFigureOut">
              <a:rPr lang="fr-FR" smtClean="0"/>
              <a:t>10/10/2024</a:t>
            </a:fld>
            <a:endParaRPr lang="fr-FR"/>
          </a:p>
        </p:txBody>
      </p:sp>
      <p:sp>
        <p:nvSpPr>
          <p:cNvPr id="8" name="Espace réservé du pied de page 7">
            <a:extLst>
              <a:ext uri="{FF2B5EF4-FFF2-40B4-BE49-F238E27FC236}">
                <a16:creationId xmlns:a16="http://schemas.microsoft.com/office/drawing/2014/main" id="{22A720B4-85F8-3C2C-712F-4F3D8C141030}"/>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815AAC65-444F-C851-6E49-D90AF1E9F5E3}"/>
              </a:ext>
            </a:extLst>
          </p:cNvPr>
          <p:cNvSpPr>
            <a:spLocks noGrp="1"/>
          </p:cNvSpPr>
          <p:nvPr>
            <p:ph type="sldNum" sz="quarter" idx="12"/>
          </p:nvPr>
        </p:nvSpPr>
        <p:spPr/>
        <p:txBody>
          <a:bodyPr/>
          <a:lstStyle/>
          <a:p>
            <a:fld id="{139389F7-B842-4A65-8CD2-D4455D9B1CD2}" type="slidenum">
              <a:rPr lang="fr-FR" smtClean="0"/>
              <a:t>‹Nr.›</a:t>
            </a:fld>
            <a:endParaRPr lang="fr-FR"/>
          </a:p>
        </p:txBody>
      </p:sp>
    </p:spTree>
    <p:extLst>
      <p:ext uri="{BB962C8B-B14F-4D97-AF65-F5344CB8AC3E}">
        <p14:creationId xmlns:p14="http://schemas.microsoft.com/office/powerpoint/2010/main" val="955044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5FBC76-D9B5-32E0-E96A-7B5FFF42BCAE}"/>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E756D7D-C0B5-7536-BFBB-FEE14EF39E0F}"/>
              </a:ext>
            </a:extLst>
          </p:cNvPr>
          <p:cNvSpPr>
            <a:spLocks noGrp="1"/>
          </p:cNvSpPr>
          <p:nvPr>
            <p:ph type="dt" sz="half" idx="10"/>
          </p:nvPr>
        </p:nvSpPr>
        <p:spPr/>
        <p:txBody>
          <a:bodyPr/>
          <a:lstStyle/>
          <a:p>
            <a:fld id="{96A0F8CD-0EA1-4BD3-AD45-0B0B73750078}" type="datetimeFigureOut">
              <a:rPr lang="fr-FR" smtClean="0"/>
              <a:t>10/10/2024</a:t>
            </a:fld>
            <a:endParaRPr lang="fr-FR"/>
          </a:p>
        </p:txBody>
      </p:sp>
      <p:sp>
        <p:nvSpPr>
          <p:cNvPr id="4" name="Espace réservé du pied de page 3">
            <a:extLst>
              <a:ext uri="{FF2B5EF4-FFF2-40B4-BE49-F238E27FC236}">
                <a16:creationId xmlns:a16="http://schemas.microsoft.com/office/drawing/2014/main" id="{E284CD21-A5E4-CCA7-5417-00EE09B0EB3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23E04AB2-B922-57BA-F86A-0A94DADBBF0B}"/>
              </a:ext>
            </a:extLst>
          </p:cNvPr>
          <p:cNvSpPr>
            <a:spLocks noGrp="1"/>
          </p:cNvSpPr>
          <p:nvPr>
            <p:ph type="sldNum" sz="quarter" idx="12"/>
          </p:nvPr>
        </p:nvSpPr>
        <p:spPr/>
        <p:txBody>
          <a:bodyPr/>
          <a:lstStyle/>
          <a:p>
            <a:fld id="{139389F7-B842-4A65-8CD2-D4455D9B1CD2}" type="slidenum">
              <a:rPr lang="fr-FR" smtClean="0"/>
              <a:t>‹Nr.›</a:t>
            </a:fld>
            <a:endParaRPr lang="fr-FR"/>
          </a:p>
        </p:txBody>
      </p:sp>
    </p:spTree>
    <p:extLst>
      <p:ext uri="{BB962C8B-B14F-4D97-AF65-F5344CB8AC3E}">
        <p14:creationId xmlns:p14="http://schemas.microsoft.com/office/powerpoint/2010/main" val="3634671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B7C9A2AF-6625-5F65-7DB6-E540DA828297}"/>
              </a:ext>
            </a:extLst>
          </p:cNvPr>
          <p:cNvSpPr>
            <a:spLocks noGrp="1"/>
          </p:cNvSpPr>
          <p:nvPr>
            <p:ph type="dt" sz="half" idx="10"/>
          </p:nvPr>
        </p:nvSpPr>
        <p:spPr/>
        <p:txBody>
          <a:bodyPr/>
          <a:lstStyle/>
          <a:p>
            <a:fld id="{96A0F8CD-0EA1-4BD3-AD45-0B0B73750078}" type="datetimeFigureOut">
              <a:rPr lang="fr-FR" smtClean="0"/>
              <a:t>10/10/2024</a:t>
            </a:fld>
            <a:endParaRPr lang="fr-FR"/>
          </a:p>
        </p:txBody>
      </p:sp>
      <p:sp>
        <p:nvSpPr>
          <p:cNvPr id="3" name="Espace réservé du pied de page 2">
            <a:extLst>
              <a:ext uri="{FF2B5EF4-FFF2-40B4-BE49-F238E27FC236}">
                <a16:creationId xmlns:a16="http://schemas.microsoft.com/office/drawing/2014/main" id="{8B6E0416-936B-5E0C-F847-36BBAF12F263}"/>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047540F5-B4A3-6562-4F5B-737B65D86415}"/>
              </a:ext>
            </a:extLst>
          </p:cNvPr>
          <p:cNvSpPr>
            <a:spLocks noGrp="1"/>
          </p:cNvSpPr>
          <p:nvPr>
            <p:ph type="sldNum" sz="quarter" idx="12"/>
          </p:nvPr>
        </p:nvSpPr>
        <p:spPr/>
        <p:txBody>
          <a:bodyPr/>
          <a:lstStyle/>
          <a:p>
            <a:fld id="{139389F7-B842-4A65-8CD2-D4455D9B1CD2}" type="slidenum">
              <a:rPr lang="fr-FR" smtClean="0"/>
              <a:t>‹Nr.›</a:t>
            </a:fld>
            <a:endParaRPr lang="fr-FR"/>
          </a:p>
        </p:txBody>
      </p:sp>
    </p:spTree>
    <p:extLst>
      <p:ext uri="{BB962C8B-B14F-4D97-AF65-F5344CB8AC3E}">
        <p14:creationId xmlns:p14="http://schemas.microsoft.com/office/powerpoint/2010/main" val="3920284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C6E02FD-AF08-EBB5-FE95-D363194C3EB6}"/>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B6070C2F-0E9B-2C03-DAA6-FFF4F1618AE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3D897753-6D3E-FD81-51D9-CC632C7D4C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0311DB0-E075-770A-7280-B1D1DD68D64A}"/>
              </a:ext>
            </a:extLst>
          </p:cNvPr>
          <p:cNvSpPr>
            <a:spLocks noGrp="1"/>
          </p:cNvSpPr>
          <p:nvPr>
            <p:ph type="dt" sz="half" idx="10"/>
          </p:nvPr>
        </p:nvSpPr>
        <p:spPr/>
        <p:txBody>
          <a:bodyPr/>
          <a:lstStyle/>
          <a:p>
            <a:fld id="{96A0F8CD-0EA1-4BD3-AD45-0B0B73750078}" type="datetimeFigureOut">
              <a:rPr lang="fr-FR" smtClean="0"/>
              <a:t>10/10/2024</a:t>
            </a:fld>
            <a:endParaRPr lang="fr-FR"/>
          </a:p>
        </p:txBody>
      </p:sp>
      <p:sp>
        <p:nvSpPr>
          <p:cNvPr id="6" name="Espace réservé du pied de page 5">
            <a:extLst>
              <a:ext uri="{FF2B5EF4-FFF2-40B4-BE49-F238E27FC236}">
                <a16:creationId xmlns:a16="http://schemas.microsoft.com/office/drawing/2014/main" id="{01BDD835-FB06-A9A9-7E5E-3BB257190E3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558F85B0-4B1F-DE51-D3FA-6502AB7DE178}"/>
              </a:ext>
            </a:extLst>
          </p:cNvPr>
          <p:cNvSpPr>
            <a:spLocks noGrp="1"/>
          </p:cNvSpPr>
          <p:nvPr>
            <p:ph type="sldNum" sz="quarter" idx="12"/>
          </p:nvPr>
        </p:nvSpPr>
        <p:spPr/>
        <p:txBody>
          <a:bodyPr/>
          <a:lstStyle/>
          <a:p>
            <a:fld id="{139389F7-B842-4A65-8CD2-D4455D9B1CD2}" type="slidenum">
              <a:rPr lang="fr-FR" smtClean="0"/>
              <a:t>‹Nr.›</a:t>
            </a:fld>
            <a:endParaRPr lang="fr-FR"/>
          </a:p>
        </p:txBody>
      </p:sp>
    </p:spTree>
    <p:extLst>
      <p:ext uri="{BB962C8B-B14F-4D97-AF65-F5344CB8AC3E}">
        <p14:creationId xmlns:p14="http://schemas.microsoft.com/office/powerpoint/2010/main" val="2542178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B15759-530C-B954-B151-7A096DE2611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FFFAD05-B683-815F-939D-7DB23FDC11C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5AD43015-8207-A7F8-D422-FDAB305E7E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E102C1A-C097-0E40-5786-853831ED0CDE}"/>
              </a:ext>
            </a:extLst>
          </p:cNvPr>
          <p:cNvSpPr>
            <a:spLocks noGrp="1"/>
          </p:cNvSpPr>
          <p:nvPr>
            <p:ph type="dt" sz="half" idx="10"/>
          </p:nvPr>
        </p:nvSpPr>
        <p:spPr/>
        <p:txBody>
          <a:bodyPr/>
          <a:lstStyle/>
          <a:p>
            <a:fld id="{96A0F8CD-0EA1-4BD3-AD45-0B0B73750078}" type="datetimeFigureOut">
              <a:rPr lang="fr-FR" smtClean="0"/>
              <a:t>10/10/2024</a:t>
            </a:fld>
            <a:endParaRPr lang="fr-FR"/>
          </a:p>
        </p:txBody>
      </p:sp>
      <p:sp>
        <p:nvSpPr>
          <p:cNvPr id="6" name="Espace réservé du pied de page 5">
            <a:extLst>
              <a:ext uri="{FF2B5EF4-FFF2-40B4-BE49-F238E27FC236}">
                <a16:creationId xmlns:a16="http://schemas.microsoft.com/office/drawing/2014/main" id="{96FC1E19-5EC1-2D0A-2A62-B468D4EDEEA4}"/>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F3DCA2A1-8E29-ACBD-539E-40EFD73979D0}"/>
              </a:ext>
            </a:extLst>
          </p:cNvPr>
          <p:cNvSpPr>
            <a:spLocks noGrp="1"/>
          </p:cNvSpPr>
          <p:nvPr>
            <p:ph type="sldNum" sz="quarter" idx="12"/>
          </p:nvPr>
        </p:nvSpPr>
        <p:spPr/>
        <p:txBody>
          <a:bodyPr/>
          <a:lstStyle/>
          <a:p>
            <a:fld id="{139389F7-B842-4A65-8CD2-D4455D9B1CD2}" type="slidenum">
              <a:rPr lang="fr-FR" smtClean="0"/>
              <a:t>‹Nr.›</a:t>
            </a:fld>
            <a:endParaRPr lang="fr-FR"/>
          </a:p>
        </p:txBody>
      </p:sp>
    </p:spTree>
    <p:extLst>
      <p:ext uri="{BB962C8B-B14F-4D97-AF65-F5344CB8AC3E}">
        <p14:creationId xmlns:p14="http://schemas.microsoft.com/office/powerpoint/2010/main" val="2062111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2FF312BF-D3B1-4913-4997-B879D51964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FA57EC7C-8A27-37CC-73F7-B82BAF485E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9B41B30-022E-7962-711A-528CCB048E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A0F8CD-0EA1-4BD3-AD45-0B0B73750078}" type="datetimeFigureOut">
              <a:rPr lang="fr-FR" smtClean="0"/>
              <a:t>10/10/2024</a:t>
            </a:fld>
            <a:endParaRPr lang="fr-FR"/>
          </a:p>
        </p:txBody>
      </p:sp>
      <p:sp>
        <p:nvSpPr>
          <p:cNvPr id="5" name="Espace réservé du pied de page 4">
            <a:extLst>
              <a:ext uri="{FF2B5EF4-FFF2-40B4-BE49-F238E27FC236}">
                <a16:creationId xmlns:a16="http://schemas.microsoft.com/office/drawing/2014/main" id="{B1377D35-58F7-A1F9-24A9-57D90005FD4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E76DB4B5-8404-B3E4-E5DD-233CCCABEE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9389F7-B842-4A65-8CD2-D4455D9B1CD2}" type="slidenum">
              <a:rPr lang="fr-FR" smtClean="0"/>
              <a:t>‹Nr.›</a:t>
            </a:fld>
            <a:endParaRPr lang="fr-FR"/>
          </a:p>
        </p:txBody>
      </p:sp>
    </p:spTree>
    <p:extLst>
      <p:ext uri="{BB962C8B-B14F-4D97-AF65-F5344CB8AC3E}">
        <p14:creationId xmlns:p14="http://schemas.microsoft.com/office/powerpoint/2010/main" val="41381467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image" Target="../media/image11.png"/><Relationship Id="rId1" Type="http://schemas.openxmlformats.org/officeDocument/2006/relationships/slideLayout" Target="../slideLayouts/slideLayout15.xml"/><Relationship Id="rId4" Type="http://schemas.openxmlformats.org/officeDocument/2006/relationships/image" Target="../media/image12.tif"/></Relationships>
</file>

<file path=ppt/slides/_rels/slide13.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image" Target="../media/image3.tif"/><Relationship Id="rId1" Type="http://schemas.openxmlformats.org/officeDocument/2006/relationships/slideLayout" Target="../slideLayouts/slideLayout15.xml"/><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6.tif"/><Relationship Id="rId2" Type="http://schemas.openxmlformats.org/officeDocument/2006/relationships/image" Target="../media/image3.tif"/><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7.tif"/><Relationship Id="rId2" Type="http://schemas.openxmlformats.org/officeDocument/2006/relationships/image" Target="../media/image3.tif"/><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8.tif"/><Relationship Id="rId2" Type="http://schemas.openxmlformats.org/officeDocument/2006/relationships/image" Target="../media/image3.tif"/><Relationship Id="rId1" Type="http://schemas.openxmlformats.org/officeDocument/2006/relationships/slideLayout" Target="../slideLayouts/slideLayout15.xml"/><Relationship Id="rId4" Type="http://schemas.openxmlformats.org/officeDocument/2006/relationships/image" Target="../media/image19.tif"/></Relationships>
</file>

<file path=ppt/slides/_rels/slide19.xml.rels><?xml version="1.0" encoding="UTF-8" standalone="yes"?>
<Relationships xmlns="http://schemas.openxmlformats.org/package/2006/relationships"><Relationship Id="rId3" Type="http://schemas.openxmlformats.org/officeDocument/2006/relationships/image" Target="../media/image18.tif"/><Relationship Id="rId2" Type="http://schemas.openxmlformats.org/officeDocument/2006/relationships/image" Target="../media/image3.tif"/><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tif"/><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15.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 name="Image" descr="Image"/>
          <p:cNvPicPr>
            <a:picLocks noChangeAspect="1"/>
          </p:cNvPicPr>
          <p:nvPr/>
        </p:nvPicPr>
        <p:blipFill>
          <a:blip r:embed="rId2">
            <a:alphaModFix amt="20180"/>
          </a:blip>
          <a:srcRect l="27043" t="23366" r="28935" b="23366"/>
          <a:stretch>
            <a:fillRect/>
          </a:stretch>
        </p:blipFill>
        <p:spPr>
          <a:xfrm>
            <a:off x="759492" y="4920143"/>
            <a:ext cx="2354306" cy="1424401"/>
          </a:xfrm>
          <a:prstGeom prst="rect">
            <a:avLst/>
          </a:prstGeom>
          <a:ln w="12700">
            <a:miter lim="400000"/>
          </a:ln>
        </p:spPr>
      </p:pic>
      <p:sp>
        <p:nvSpPr>
          <p:cNvPr id="153" name="Imane Benrazzouk, Département de Data Analytics , Août 2024"/>
          <p:cNvSpPr txBox="1">
            <a:spLocks noGrp="1"/>
          </p:cNvSpPr>
          <p:nvPr>
            <p:ph type="body" idx="21"/>
          </p:nvPr>
        </p:nvSpPr>
        <p:spPr>
          <a:xfrm>
            <a:off x="526820" y="3613990"/>
            <a:ext cx="10972800" cy="30289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normAutofit fontScale="25000" lnSpcReduction="20000"/>
          </a:bodyPr>
          <a:lstStyle/>
          <a:p>
            <a:r>
              <a:rPr lang="fr-FR" sz="8600" b="1" i="1" dirty="0"/>
              <a:t>AHL MBAREK SALAH – HEAD OF DATA ANALYTICS – </a:t>
            </a:r>
            <a:r>
              <a:rPr lang="fr-FR" sz="8600" b="1" i="1" dirty="0" err="1"/>
              <a:t>October</a:t>
            </a:r>
            <a:r>
              <a:rPr lang="fr-FR" sz="8600" b="1" i="1" dirty="0"/>
              <a:t> 2024</a:t>
            </a:r>
          </a:p>
          <a:p>
            <a:endParaRPr dirty="0"/>
          </a:p>
        </p:txBody>
      </p:sp>
      <p:sp>
        <p:nvSpPr>
          <p:cNvPr id="154" name="Outlier Detection Optimization using ML for improving Data Quality"/>
          <p:cNvSpPr txBox="1">
            <a:spLocks noGrp="1"/>
          </p:cNvSpPr>
          <p:nvPr>
            <p:ph type="ctrTitle"/>
          </p:nvPr>
        </p:nvSpPr>
        <p:spPr>
          <a:xfrm>
            <a:off x="676711" y="1110411"/>
            <a:ext cx="10972800" cy="2133600"/>
          </a:xfrm>
          <a:prstGeom prst="rect">
            <a:avLst/>
          </a:prstGeom>
        </p:spPr>
        <p:txBody>
          <a:bodyPr>
            <a:normAutofit/>
          </a:bodyPr>
          <a:lstStyle>
            <a:lvl1pPr defTabSz="2097023">
              <a:defRPr sz="11008" spc="-110"/>
            </a:lvl1pPr>
          </a:lstStyle>
          <a:p>
            <a:pPr algn="ctr"/>
            <a:r>
              <a:rPr lang="en-US" sz="4800" b="1" i="1" spc="-14" dirty="0">
                <a:latin typeface="+mn-lt"/>
                <a:ea typeface="+mn-ea"/>
                <a:cs typeface="+mn-cs"/>
              </a:rPr>
              <a:t>Leveraging Machine Learning to Enhance the Quality of Non-Financial: Corporate Balance sheet data </a:t>
            </a:r>
            <a:endParaRPr lang="fr-FR" sz="4800" b="1" i="1" spc="-14" dirty="0">
              <a:latin typeface="+mn-lt"/>
              <a:ea typeface="+mn-ea"/>
              <a:cs typeface="+mn-cs"/>
            </a:endParaRPr>
          </a:p>
        </p:txBody>
      </p:sp>
      <p:pic>
        <p:nvPicPr>
          <p:cNvPr id="156" name="Image" descr="Image"/>
          <p:cNvPicPr>
            <a:picLocks noChangeAspect="1"/>
          </p:cNvPicPr>
          <p:nvPr/>
        </p:nvPicPr>
        <p:blipFill>
          <a:blip r:embed="rId3"/>
          <a:srcRect l="13474" t="22126" r="13474" b="22126"/>
          <a:stretch>
            <a:fillRect/>
          </a:stretch>
        </p:blipFill>
        <p:spPr>
          <a:xfrm>
            <a:off x="5070331" y="135438"/>
            <a:ext cx="1415726" cy="944322"/>
          </a:xfrm>
          <a:prstGeom prst="rect">
            <a:avLst/>
          </a:prstGeom>
          <a:ln w="12700">
            <a:miter lim="400000"/>
          </a:ln>
        </p:spPr>
      </p:pic>
      <p:sp>
        <p:nvSpPr>
          <p:cNvPr id="158" name="Royaume du Maroc…"/>
          <p:cNvSpPr txBox="1"/>
          <p:nvPr/>
        </p:nvSpPr>
        <p:spPr>
          <a:xfrm>
            <a:off x="4080116" y="166089"/>
            <a:ext cx="4031769" cy="6794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ormAutofit/>
          </a:bodyPr>
          <a:lstStyle/>
          <a:p>
            <a:pPr>
              <a:lnSpc>
                <a:spcPct val="130000"/>
              </a:lnSpc>
            </a:pPr>
            <a:endParaRPr sz="900"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Objectifs"/>
          <p:cNvSpPr txBox="1">
            <a:spLocks noGrp="1"/>
          </p:cNvSpPr>
          <p:nvPr>
            <p:ph type="title"/>
          </p:nvPr>
        </p:nvSpPr>
        <p:spPr>
          <a:xfrm>
            <a:off x="247263" y="393413"/>
            <a:ext cx="4878669" cy="1270001"/>
          </a:xfrm>
          <a:prstGeom prst="rect">
            <a:avLst/>
          </a:prstGeom>
        </p:spPr>
        <p:txBody>
          <a:bodyPr/>
          <a:lstStyle/>
          <a:p>
            <a:r>
              <a:rPr lang="fr-FR" dirty="0"/>
              <a:t>Goal</a:t>
            </a:r>
            <a:endParaRPr dirty="0"/>
          </a:p>
        </p:txBody>
      </p:sp>
      <p:sp>
        <p:nvSpPr>
          <p:cNvPr id="225" name="Automatiser les tâches redondantes…"/>
          <p:cNvSpPr txBox="1">
            <a:spLocks noGrp="1"/>
          </p:cNvSpPr>
          <p:nvPr>
            <p:ph type="body" sz="quarter" idx="1"/>
          </p:nvPr>
        </p:nvSpPr>
        <p:spPr>
          <a:xfrm>
            <a:off x="1351838" y="1943345"/>
            <a:ext cx="6529754" cy="2708275"/>
          </a:xfrm>
          <a:prstGeom prst="rect">
            <a:avLst/>
          </a:prstGeom>
        </p:spPr>
        <p:txBody>
          <a:bodyPr anchor="ctr">
            <a:normAutofit/>
          </a:bodyPr>
          <a:lstStyle/>
          <a:p>
            <a:pPr marL="25400" algn="l" defTabSz="1219169">
              <a:lnSpc>
                <a:spcPct val="90000"/>
              </a:lnSpc>
              <a:spcBef>
                <a:spcPts val="1200"/>
              </a:spcBef>
              <a:buClr>
                <a:srgbClr val="392160"/>
              </a:buClr>
              <a:buSzPct val="100000"/>
              <a:defRPr spc="0">
                <a:latin typeface="+mn-lt"/>
                <a:ea typeface="+mn-ea"/>
                <a:cs typeface="+mn-cs"/>
                <a:sym typeface="Times New Roman"/>
              </a:defRPr>
            </a:pPr>
            <a:r>
              <a:rPr lang="en-US" sz="3300" dirty="0"/>
              <a:t>Automate repetitive data quality control tasks to streamline the process and reduce execution time without compromising data quality,</a:t>
            </a:r>
          </a:p>
        </p:txBody>
      </p:sp>
      <p:sp>
        <p:nvSpPr>
          <p:cNvPr id="226" name="Slide Number"/>
          <p:cNvSpPr txBox="1">
            <a:spLocks noGrp="1"/>
          </p:cNvSpPr>
          <p:nvPr>
            <p:ph type="sldNum" sz="quarter" idx="4294967295"/>
          </p:nvPr>
        </p:nvSpPr>
        <p:spPr>
          <a:xfrm>
            <a:off x="6028055" y="6350000"/>
            <a:ext cx="135891"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10</a:t>
            </a:fld>
            <a:endParaRPr/>
          </a:p>
        </p:txBody>
      </p:sp>
      <p:pic>
        <p:nvPicPr>
          <p:cNvPr id="227" name="Image" descr="Image"/>
          <p:cNvPicPr>
            <a:picLocks noChangeAspect="1"/>
          </p:cNvPicPr>
          <p:nvPr/>
        </p:nvPicPr>
        <p:blipFill>
          <a:blip r:embed="rId2">
            <a:alphaModFix amt="19899"/>
          </a:blip>
          <a:srcRect l="3673" t="10118" r="3673" b="5149"/>
          <a:stretch>
            <a:fillRect/>
          </a:stretch>
        </p:blipFill>
        <p:spPr>
          <a:xfrm>
            <a:off x="6863110" y="2059874"/>
            <a:ext cx="4933790" cy="4086220"/>
          </a:xfrm>
          <a:prstGeom prst="rect">
            <a:avLst/>
          </a:prstGeom>
          <a:ln w="12700">
            <a:miter lim="400000"/>
          </a:ln>
          <a:effectLst>
            <a:reflection stA="50000" endPos="40000" dir="5400000" sy="-100000" algn="bl" rotWithShape="0"/>
          </a:effectLst>
        </p:spPr>
      </p:pic>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Traitement manuel"/>
          <p:cNvSpPr txBox="1">
            <a:spLocks noGrp="1"/>
          </p:cNvSpPr>
          <p:nvPr>
            <p:ph type="body" sz="quarter" idx="1"/>
          </p:nvPr>
        </p:nvSpPr>
        <p:spPr>
          <a:xfrm>
            <a:off x="3411140" y="2381131"/>
            <a:ext cx="5369721" cy="1044726"/>
          </a:xfrm>
          <a:prstGeom prst="rect">
            <a:avLst/>
          </a:prstGeom>
        </p:spPr>
        <p:txBody>
          <a:bodyPr>
            <a:normAutofit fontScale="92500" lnSpcReduction="20000"/>
          </a:bodyPr>
          <a:lstStyle>
            <a:lvl1pPr defTabSz="1097279">
              <a:defRPr sz="10080"/>
            </a:lvl1pPr>
          </a:lstStyle>
          <a:p>
            <a:r>
              <a:rPr lang="fr-FR" dirty="0" err="1"/>
              <a:t>Processing</a:t>
            </a:r>
            <a:endParaRPr dirty="0"/>
          </a:p>
        </p:txBody>
      </p:sp>
      <p:sp>
        <p:nvSpPr>
          <p:cNvPr id="230" name="Text Document"/>
          <p:cNvSpPr/>
          <p:nvPr/>
        </p:nvSpPr>
        <p:spPr>
          <a:xfrm>
            <a:off x="5504953" y="861308"/>
            <a:ext cx="1182094" cy="1530796"/>
          </a:xfrm>
          <a:custGeom>
            <a:avLst/>
            <a:gdLst/>
            <a:ahLst/>
            <a:cxnLst>
              <a:cxn ang="0">
                <a:pos x="wd2" y="hd2"/>
              </a:cxn>
              <a:cxn ang="5400000">
                <a:pos x="wd2" y="hd2"/>
              </a:cxn>
              <a:cxn ang="10800000">
                <a:pos x="wd2" y="hd2"/>
              </a:cxn>
              <a:cxn ang="16200000">
                <a:pos x="wd2" y="hd2"/>
              </a:cxn>
            </a:cxnLst>
            <a:rect l="0" t="0" r="r" b="b"/>
            <a:pathLst>
              <a:path w="21600" h="21600" extrusionOk="0">
                <a:moveTo>
                  <a:pt x="213" y="0"/>
                </a:moveTo>
                <a:cubicBezTo>
                  <a:pt x="96" y="0"/>
                  <a:pt x="0" y="72"/>
                  <a:pt x="0" y="162"/>
                </a:cubicBezTo>
                <a:lnTo>
                  <a:pt x="0" y="21438"/>
                </a:lnTo>
                <a:cubicBezTo>
                  <a:pt x="0" y="21528"/>
                  <a:pt x="96" y="21600"/>
                  <a:pt x="213" y="21600"/>
                </a:cubicBezTo>
                <a:lnTo>
                  <a:pt x="21387" y="21600"/>
                </a:lnTo>
                <a:cubicBezTo>
                  <a:pt x="21504" y="21600"/>
                  <a:pt x="21600" y="21528"/>
                  <a:pt x="21600" y="21438"/>
                </a:cubicBezTo>
                <a:lnTo>
                  <a:pt x="21600" y="5895"/>
                </a:lnTo>
                <a:cubicBezTo>
                  <a:pt x="21600" y="5863"/>
                  <a:pt x="21567" y="5837"/>
                  <a:pt x="21525" y="5837"/>
                </a:cubicBezTo>
                <a:lnTo>
                  <a:pt x="14257" y="5837"/>
                </a:lnTo>
                <a:cubicBezTo>
                  <a:pt x="14140" y="5837"/>
                  <a:pt x="14044" y="5765"/>
                  <a:pt x="14044" y="5674"/>
                </a:cubicBezTo>
                <a:lnTo>
                  <a:pt x="14044" y="58"/>
                </a:lnTo>
                <a:cubicBezTo>
                  <a:pt x="14044" y="26"/>
                  <a:pt x="14011" y="0"/>
                  <a:pt x="13969" y="0"/>
                </a:cubicBezTo>
                <a:lnTo>
                  <a:pt x="213" y="0"/>
                </a:lnTo>
                <a:close/>
                <a:moveTo>
                  <a:pt x="15018" y="86"/>
                </a:moveTo>
                <a:cubicBezTo>
                  <a:pt x="14992" y="94"/>
                  <a:pt x="14972" y="114"/>
                  <a:pt x="14972" y="140"/>
                </a:cubicBezTo>
                <a:lnTo>
                  <a:pt x="14972" y="4958"/>
                </a:lnTo>
                <a:cubicBezTo>
                  <a:pt x="14972" y="5048"/>
                  <a:pt x="15068" y="5120"/>
                  <a:pt x="15185" y="5120"/>
                </a:cubicBezTo>
                <a:lnTo>
                  <a:pt x="21419" y="5120"/>
                </a:lnTo>
                <a:cubicBezTo>
                  <a:pt x="21486" y="5120"/>
                  <a:pt x="21519" y="5058"/>
                  <a:pt x="21472" y="5021"/>
                </a:cubicBezTo>
                <a:lnTo>
                  <a:pt x="15100" y="99"/>
                </a:lnTo>
                <a:cubicBezTo>
                  <a:pt x="15077" y="81"/>
                  <a:pt x="15044" y="77"/>
                  <a:pt x="15018" y="86"/>
                </a:cubicBezTo>
                <a:close/>
                <a:moveTo>
                  <a:pt x="3916" y="7813"/>
                </a:moveTo>
                <a:lnTo>
                  <a:pt x="17684" y="7813"/>
                </a:lnTo>
                <a:cubicBezTo>
                  <a:pt x="17718" y="7813"/>
                  <a:pt x="17747" y="7836"/>
                  <a:pt x="17747" y="7862"/>
                </a:cubicBezTo>
                <a:lnTo>
                  <a:pt x="17747" y="8842"/>
                </a:lnTo>
                <a:cubicBezTo>
                  <a:pt x="17747" y="8868"/>
                  <a:pt x="17718" y="8890"/>
                  <a:pt x="17684" y="8890"/>
                </a:cubicBezTo>
                <a:lnTo>
                  <a:pt x="3916" y="8890"/>
                </a:lnTo>
                <a:cubicBezTo>
                  <a:pt x="3882" y="8890"/>
                  <a:pt x="3853" y="8868"/>
                  <a:pt x="3853" y="8842"/>
                </a:cubicBezTo>
                <a:lnTo>
                  <a:pt x="3853" y="7862"/>
                </a:lnTo>
                <a:cubicBezTo>
                  <a:pt x="3853" y="7836"/>
                  <a:pt x="3882" y="7813"/>
                  <a:pt x="3916" y="7813"/>
                </a:cubicBezTo>
                <a:close/>
                <a:moveTo>
                  <a:pt x="3916" y="10498"/>
                </a:moveTo>
                <a:lnTo>
                  <a:pt x="17684" y="10498"/>
                </a:lnTo>
                <a:cubicBezTo>
                  <a:pt x="17718" y="10498"/>
                  <a:pt x="17747" y="10520"/>
                  <a:pt x="17747" y="10546"/>
                </a:cubicBezTo>
                <a:lnTo>
                  <a:pt x="17747" y="11526"/>
                </a:lnTo>
                <a:cubicBezTo>
                  <a:pt x="17747" y="11552"/>
                  <a:pt x="17718" y="11573"/>
                  <a:pt x="17684" y="11573"/>
                </a:cubicBezTo>
                <a:lnTo>
                  <a:pt x="3916" y="11573"/>
                </a:lnTo>
                <a:cubicBezTo>
                  <a:pt x="3882" y="11573"/>
                  <a:pt x="3853" y="11552"/>
                  <a:pt x="3853" y="11526"/>
                </a:cubicBezTo>
                <a:lnTo>
                  <a:pt x="3853" y="10546"/>
                </a:lnTo>
                <a:cubicBezTo>
                  <a:pt x="3853" y="10520"/>
                  <a:pt x="3882" y="10498"/>
                  <a:pt x="3916" y="10498"/>
                </a:cubicBezTo>
                <a:close/>
                <a:moveTo>
                  <a:pt x="3916" y="13182"/>
                </a:moveTo>
                <a:lnTo>
                  <a:pt x="17684" y="13182"/>
                </a:lnTo>
                <a:cubicBezTo>
                  <a:pt x="17718" y="13182"/>
                  <a:pt x="17747" y="13204"/>
                  <a:pt x="17747" y="13230"/>
                </a:cubicBezTo>
                <a:lnTo>
                  <a:pt x="17747" y="14210"/>
                </a:lnTo>
                <a:cubicBezTo>
                  <a:pt x="17747" y="14237"/>
                  <a:pt x="17718" y="14257"/>
                  <a:pt x="17684" y="14257"/>
                </a:cubicBezTo>
                <a:lnTo>
                  <a:pt x="3916" y="14257"/>
                </a:lnTo>
                <a:cubicBezTo>
                  <a:pt x="3882" y="14257"/>
                  <a:pt x="3853" y="14237"/>
                  <a:pt x="3853" y="14210"/>
                </a:cubicBezTo>
                <a:lnTo>
                  <a:pt x="3853" y="13230"/>
                </a:lnTo>
                <a:cubicBezTo>
                  <a:pt x="3853" y="13204"/>
                  <a:pt x="3882" y="13182"/>
                  <a:pt x="3916" y="13182"/>
                </a:cubicBezTo>
                <a:close/>
                <a:moveTo>
                  <a:pt x="3916" y="15866"/>
                </a:moveTo>
                <a:lnTo>
                  <a:pt x="17684" y="15866"/>
                </a:lnTo>
                <a:cubicBezTo>
                  <a:pt x="17718" y="15866"/>
                  <a:pt x="17747" y="15888"/>
                  <a:pt x="17747" y="15914"/>
                </a:cubicBezTo>
                <a:lnTo>
                  <a:pt x="17747" y="16894"/>
                </a:lnTo>
                <a:cubicBezTo>
                  <a:pt x="17747" y="16921"/>
                  <a:pt x="17718" y="16941"/>
                  <a:pt x="17684" y="16941"/>
                </a:cubicBezTo>
                <a:lnTo>
                  <a:pt x="3916" y="16941"/>
                </a:lnTo>
                <a:cubicBezTo>
                  <a:pt x="3882" y="16941"/>
                  <a:pt x="3853" y="16921"/>
                  <a:pt x="3853" y="16894"/>
                </a:cubicBezTo>
                <a:lnTo>
                  <a:pt x="3853" y="15914"/>
                </a:lnTo>
                <a:cubicBezTo>
                  <a:pt x="3853" y="15888"/>
                  <a:pt x="3882" y="15866"/>
                  <a:pt x="3916" y="15866"/>
                </a:cubicBezTo>
                <a:close/>
              </a:path>
            </a:pathLst>
          </a:custGeom>
          <a:solidFill>
            <a:srgbClr val="392160">
              <a:alpha val="70000"/>
            </a:srgbClr>
          </a:solidFill>
          <a:ln w="12700">
            <a:miter lim="400000"/>
          </a:ln>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31" name="Ressources Humaines"/>
          <p:cNvSpPr txBox="1"/>
          <p:nvPr/>
        </p:nvSpPr>
        <p:spPr>
          <a:xfrm>
            <a:off x="7822616" y="4526405"/>
            <a:ext cx="2635153" cy="3267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lnSpcReduction="10000"/>
          </a:bodyPr>
          <a:lstStyle>
            <a:lvl1pPr defTabSz="718184">
              <a:lnSpc>
                <a:spcPct val="100000"/>
              </a:lnSpc>
              <a:defRPr sz="3828" b="1" spc="-38"/>
            </a:lvl1pPr>
          </a:lstStyle>
          <a:p>
            <a:r>
              <a:rPr lang="fr-FR" sz="1914" dirty="0"/>
              <a:t>HR </a:t>
            </a:r>
            <a:r>
              <a:rPr lang="fr-FR" sz="1914" dirty="0" err="1"/>
              <a:t>dedicated</a:t>
            </a:r>
            <a:endParaRPr sz="1914" dirty="0"/>
          </a:p>
        </p:txBody>
      </p:sp>
      <p:sp>
        <p:nvSpPr>
          <p:cNvPr id="232" name="Capital de Temps"/>
          <p:cNvSpPr txBox="1"/>
          <p:nvPr/>
        </p:nvSpPr>
        <p:spPr>
          <a:xfrm>
            <a:off x="1651080" y="4526405"/>
            <a:ext cx="2574034" cy="3267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lnSpcReduction="10000"/>
          </a:bodyPr>
          <a:lstStyle>
            <a:lvl1pPr defTabSz="718184">
              <a:lnSpc>
                <a:spcPct val="100000"/>
              </a:lnSpc>
              <a:defRPr sz="3828" b="1" spc="-38"/>
            </a:lvl1pPr>
          </a:lstStyle>
          <a:p>
            <a:r>
              <a:rPr lang="fr-FR" sz="1914" dirty="0"/>
              <a:t>Time gains</a:t>
            </a:r>
            <a:endParaRPr sz="1914" dirty="0"/>
          </a:p>
        </p:txBody>
      </p:sp>
      <p:sp>
        <p:nvSpPr>
          <p:cNvPr id="233" name="Male"/>
          <p:cNvSpPr/>
          <p:nvPr/>
        </p:nvSpPr>
        <p:spPr>
          <a:xfrm>
            <a:off x="8826943" y="4958618"/>
            <a:ext cx="283596" cy="765232"/>
          </a:xfrm>
          <a:custGeom>
            <a:avLst/>
            <a:gdLst/>
            <a:ahLst/>
            <a:cxnLst>
              <a:cxn ang="0">
                <a:pos x="wd2" y="hd2"/>
              </a:cxn>
              <a:cxn ang="5400000">
                <a:pos x="wd2" y="hd2"/>
              </a:cxn>
              <a:cxn ang="10800000">
                <a:pos x="wd2" y="hd2"/>
              </a:cxn>
              <a:cxn ang="16200000">
                <a:pos x="wd2" y="hd2"/>
              </a:cxn>
            </a:cxnLst>
            <a:rect l="0" t="0" r="r" b="b"/>
            <a:pathLst>
              <a:path w="21547" h="21600" extrusionOk="0">
                <a:moveTo>
                  <a:pt x="10777" y="0"/>
                </a:moveTo>
                <a:cubicBezTo>
                  <a:pt x="9509" y="0"/>
                  <a:pt x="8239" y="180"/>
                  <a:pt x="7271" y="540"/>
                </a:cubicBezTo>
                <a:cubicBezTo>
                  <a:pt x="5335" y="1259"/>
                  <a:pt x="5335" y="2425"/>
                  <a:pt x="7271" y="3144"/>
                </a:cubicBezTo>
                <a:cubicBezTo>
                  <a:pt x="9206" y="3863"/>
                  <a:pt x="12348" y="3863"/>
                  <a:pt x="14284" y="3144"/>
                </a:cubicBezTo>
                <a:cubicBezTo>
                  <a:pt x="16220" y="2425"/>
                  <a:pt x="16220" y="1259"/>
                  <a:pt x="14284" y="540"/>
                </a:cubicBezTo>
                <a:cubicBezTo>
                  <a:pt x="13316" y="180"/>
                  <a:pt x="12046" y="0"/>
                  <a:pt x="10777" y="0"/>
                </a:cubicBezTo>
                <a:close/>
                <a:moveTo>
                  <a:pt x="4845" y="4060"/>
                </a:moveTo>
                <a:cubicBezTo>
                  <a:pt x="2970" y="4060"/>
                  <a:pt x="1445" y="4331"/>
                  <a:pt x="907" y="4563"/>
                </a:cubicBezTo>
                <a:cubicBezTo>
                  <a:pt x="-23" y="4963"/>
                  <a:pt x="-21" y="5438"/>
                  <a:pt x="8" y="5606"/>
                </a:cubicBezTo>
                <a:lnTo>
                  <a:pt x="8" y="12393"/>
                </a:lnTo>
                <a:cubicBezTo>
                  <a:pt x="8" y="12733"/>
                  <a:pt x="732" y="13004"/>
                  <a:pt x="1648" y="13004"/>
                </a:cubicBezTo>
                <a:cubicBezTo>
                  <a:pt x="2563" y="13004"/>
                  <a:pt x="3292" y="12728"/>
                  <a:pt x="3292" y="12393"/>
                </a:cubicBezTo>
                <a:lnTo>
                  <a:pt x="3292" y="6777"/>
                </a:lnTo>
                <a:lnTo>
                  <a:pt x="4791" y="6777"/>
                </a:lnTo>
                <a:lnTo>
                  <a:pt x="4791" y="12641"/>
                </a:lnTo>
                <a:lnTo>
                  <a:pt x="4804" y="12641"/>
                </a:lnTo>
                <a:lnTo>
                  <a:pt x="4804" y="20628"/>
                </a:lnTo>
                <a:cubicBezTo>
                  <a:pt x="4804" y="21163"/>
                  <a:pt x="5982" y="21600"/>
                  <a:pt x="7421" y="21600"/>
                </a:cubicBezTo>
                <a:cubicBezTo>
                  <a:pt x="8860" y="21600"/>
                  <a:pt x="10037" y="21163"/>
                  <a:pt x="10037" y="20628"/>
                </a:cubicBezTo>
                <a:lnTo>
                  <a:pt x="10037" y="12641"/>
                </a:lnTo>
                <a:lnTo>
                  <a:pt x="10777" y="12641"/>
                </a:lnTo>
                <a:lnTo>
                  <a:pt x="11504" y="12641"/>
                </a:lnTo>
                <a:lnTo>
                  <a:pt x="11504" y="20628"/>
                </a:lnTo>
                <a:cubicBezTo>
                  <a:pt x="11504" y="21163"/>
                  <a:pt x="12682" y="21600"/>
                  <a:pt x="14121" y="21600"/>
                </a:cubicBezTo>
                <a:cubicBezTo>
                  <a:pt x="15559" y="21600"/>
                  <a:pt x="16737" y="21163"/>
                  <a:pt x="16737" y="20628"/>
                </a:cubicBezTo>
                <a:lnTo>
                  <a:pt x="16737" y="12636"/>
                </a:lnTo>
                <a:lnTo>
                  <a:pt x="16750" y="12636"/>
                </a:lnTo>
                <a:lnTo>
                  <a:pt x="16750" y="6772"/>
                </a:lnTo>
                <a:lnTo>
                  <a:pt x="18249" y="6772"/>
                </a:lnTo>
                <a:lnTo>
                  <a:pt x="18249" y="12388"/>
                </a:lnTo>
                <a:cubicBezTo>
                  <a:pt x="18249" y="12728"/>
                  <a:pt x="18973" y="12997"/>
                  <a:pt x="19889" y="12997"/>
                </a:cubicBezTo>
                <a:cubicBezTo>
                  <a:pt x="20805" y="12997"/>
                  <a:pt x="21533" y="12723"/>
                  <a:pt x="21533" y="12388"/>
                </a:cubicBezTo>
                <a:lnTo>
                  <a:pt x="21533" y="5606"/>
                </a:lnTo>
                <a:cubicBezTo>
                  <a:pt x="21577" y="5438"/>
                  <a:pt x="21564" y="4957"/>
                  <a:pt x="20634" y="4563"/>
                </a:cubicBezTo>
                <a:cubicBezTo>
                  <a:pt x="20096" y="4336"/>
                  <a:pt x="18566" y="4060"/>
                  <a:pt x="16691" y="4060"/>
                </a:cubicBezTo>
                <a:lnTo>
                  <a:pt x="10777" y="4060"/>
                </a:lnTo>
                <a:lnTo>
                  <a:pt x="4845" y="4060"/>
                </a:lnTo>
                <a:close/>
              </a:path>
            </a:pathLst>
          </a:custGeom>
          <a:solidFill>
            <a:srgbClr val="392160">
              <a:alpha val="70000"/>
            </a:srgbClr>
          </a:solidFill>
          <a:ln w="12700">
            <a:miter lim="400000"/>
          </a:ln>
          <a:effectLst>
            <a:reflection stA="30232"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34" name="Male"/>
          <p:cNvSpPr/>
          <p:nvPr/>
        </p:nvSpPr>
        <p:spPr>
          <a:xfrm>
            <a:off x="9169844" y="4958618"/>
            <a:ext cx="283596" cy="765232"/>
          </a:xfrm>
          <a:custGeom>
            <a:avLst/>
            <a:gdLst/>
            <a:ahLst/>
            <a:cxnLst>
              <a:cxn ang="0">
                <a:pos x="wd2" y="hd2"/>
              </a:cxn>
              <a:cxn ang="5400000">
                <a:pos x="wd2" y="hd2"/>
              </a:cxn>
              <a:cxn ang="10800000">
                <a:pos x="wd2" y="hd2"/>
              </a:cxn>
              <a:cxn ang="16200000">
                <a:pos x="wd2" y="hd2"/>
              </a:cxn>
            </a:cxnLst>
            <a:rect l="0" t="0" r="r" b="b"/>
            <a:pathLst>
              <a:path w="21547" h="21600" extrusionOk="0">
                <a:moveTo>
                  <a:pt x="10777" y="0"/>
                </a:moveTo>
                <a:cubicBezTo>
                  <a:pt x="9509" y="0"/>
                  <a:pt x="8239" y="180"/>
                  <a:pt x="7271" y="540"/>
                </a:cubicBezTo>
                <a:cubicBezTo>
                  <a:pt x="5335" y="1259"/>
                  <a:pt x="5335" y="2425"/>
                  <a:pt x="7271" y="3144"/>
                </a:cubicBezTo>
                <a:cubicBezTo>
                  <a:pt x="9206" y="3863"/>
                  <a:pt x="12348" y="3863"/>
                  <a:pt x="14284" y="3144"/>
                </a:cubicBezTo>
                <a:cubicBezTo>
                  <a:pt x="16220" y="2425"/>
                  <a:pt x="16220" y="1259"/>
                  <a:pt x="14284" y="540"/>
                </a:cubicBezTo>
                <a:cubicBezTo>
                  <a:pt x="13316" y="180"/>
                  <a:pt x="12046" y="0"/>
                  <a:pt x="10777" y="0"/>
                </a:cubicBezTo>
                <a:close/>
                <a:moveTo>
                  <a:pt x="4845" y="4060"/>
                </a:moveTo>
                <a:cubicBezTo>
                  <a:pt x="2970" y="4060"/>
                  <a:pt x="1445" y="4331"/>
                  <a:pt x="907" y="4563"/>
                </a:cubicBezTo>
                <a:cubicBezTo>
                  <a:pt x="-23" y="4963"/>
                  <a:pt x="-21" y="5438"/>
                  <a:pt x="8" y="5606"/>
                </a:cubicBezTo>
                <a:lnTo>
                  <a:pt x="8" y="12393"/>
                </a:lnTo>
                <a:cubicBezTo>
                  <a:pt x="8" y="12733"/>
                  <a:pt x="732" y="13004"/>
                  <a:pt x="1648" y="13004"/>
                </a:cubicBezTo>
                <a:cubicBezTo>
                  <a:pt x="2563" y="13004"/>
                  <a:pt x="3292" y="12728"/>
                  <a:pt x="3292" y="12393"/>
                </a:cubicBezTo>
                <a:lnTo>
                  <a:pt x="3292" y="6777"/>
                </a:lnTo>
                <a:lnTo>
                  <a:pt x="4791" y="6777"/>
                </a:lnTo>
                <a:lnTo>
                  <a:pt x="4791" y="12641"/>
                </a:lnTo>
                <a:lnTo>
                  <a:pt x="4804" y="12641"/>
                </a:lnTo>
                <a:lnTo>
                  <a:pt x="4804" y="20628"/>
                </a:lnTo>
                <a:cubicBezTo>
                  <a:pt x="4804" y="21163"/>
                  <a:pt x="5982" y="21600"/>
                  <a:pt x="7421" y="21600"/>
                </a:cubicBezTo>
                <a:cubicBezTo>
                  <a:pt x="8860" y="21600"/>
                  <a:pt x="10037" y="21163"/>
                  <a:pt x="10037" y="20628"/>
                </a:cubicBezTo>
                <a:lnTo>
                  <a:pt x="10037" y="12641"/>
                </a:lnTo>
                <a:lnTo>
                  <a:pt x="10777" y="12641"/>
                </a:lnTo>
                <a:lnTo>
                  <a:pt x="11504" y="12641"/>
                </a:lnTo>
                <a:lnTo>
                  <a:pt x="11504" y="20628"/>
                </a:lnTo>
                <a:cubicBezTo>
                  <a:pt x="11504" y="21163"/>
                  <a:pt x="12682" y="21600"/>
                  <a:pt x="14121" y="21600"/>
                </a:cubicBezTo>
                <a:cubicBezTo>
                  <a:pt x="15559" y="21600"/>
                  <a:pt x="16737" y="21163"/>
                  <a:pt x="16737" y="20628"/>
                </a:cubicBezTo>
                <a:lnTo>
                  <a:pt x="16737" y="12636"/>
                </a:lnTo>
                <a:lnTo>
                  <a:pt x="16750" y="12636"/>
                </a:lnTo>
                <a:lnTo>
                  <a:pt x="16750" y="6772"/>
                </a:lnTo>
                <a:lnTo>
                  <a:pt x="18249" y="6772"/>
                </a:lnTo>
                <a:lnTo>
                  <a:pt x="18249" y="12388"/>
                </a:lnTo>
                <a:cubicBezTo>
                  <a:pt x="18249" y="12728"/>
                  <a:pt x="18973" y="12997"/>
                  <a:pt x="19889" y="12997"/>
                </a:cubicBezTo>
                <a:cubicBezTo>
                  <a:pt x="20805" y="12997"/>
                  <a:pt x="21533" y="12723"/>
                  <a:pt x="21533" y="12388"/>
                </a:cubicBezTo>
                <a:lnTo>
                  <a:pt x="21533" y="5606"/>
                </a:lnTo>
                <a:cubicBezTo>
                  <a:pt x="21577" y="5438"/>
                  <a:pt x="21564" y="4957"/>
                  <a:pt x="20634" y="4563"/>
                </a:cubicBezTo>
                <a:cubicBezTo>
                  <a:pt x="20096" y="4336"/>
                  <a:pt x="18566" y="4060"/>
                  <a:pt x="16691" y="4060"/>
                </a:cubicBezTo>
                <a:lnTo>
                  <a:pt x="10777" y="4060"/>
                </a:lnTo>
                <a:lnTo>
                  <a:pt x="4845" y="4060"/>
                </a:lnTo>
                <a:close/>
              </a:path>
            </a:pathLst>
          </a:custGeom>
          <a:solidFill>
            <a:srgbClr val="392160">
              <a:alpha val="70000"/>
            </a:srgbClr>
          </a:solidFill>
          <a:ln w="12700">
            <a:miter lim="400000"/>
          </a:ln>
          <a:effectLst>
            <a:reflection stA="30232"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35" name="Male"/>
          <p:cNvSpPr/>
          <p:nvPr/>
        </p:nvSpPr>
        <p:spPr>
          <a:xfrm>
            <a:off x="9512744" y="4958618"/>
            <a:ext cx="283596" cy="765232"/>
          </a:xfrm>
          <a:custGeom>
            <a:avLst/>
            <a:gdLst/>
            <a:ahLst/>
            <a:cxnLst>
              <a:cxn ang="0">
                <a:pos x="wd2" y="hd2"/>
              </a:cxn>
              <a:cxn ang="5400000">
                <a:pos x="wd2" y="hd2"/>
              </a:cxn>
              <a:cxn ang="10800000">
                <a:pos x="wd2" y="hd2"/>
              </a:cxn>
              <a:cxn ang="16200000">
                <a:pos x="wd2" y="hd2"/>
              </a:cxn>
            </a:cxnLst>
            <a:rect l="0" t="0" r="r" b="b"/>
            <a:pathLst>
              <a:path w="21547" h="21600" extrusionOk="0">
                <a:moveTo>
                  <a:pt x="10777" y="0"/>
                </a:moveTo>
                <a:cubicBezTo>
                  <a:pt x="9509" y="0"/>
                  <a:pt x="8239" y="180"/>
                  <a:pt x="7271" y="540"/>
                </a:cubicBezTo>
                <a:cubicBezTo>
                  <a:pt x="5335" y="1259"/>
                  <a:pt x="5335" y="2425"/>
                  <a:pt x="7271" y="3144"/>
                </a:cubicBezTo>
                <a:cubicBezTo>
                  <a:pt x="9206" y="3863"/>
                  <a:pt x="12348" y="3863"/>
                  <a:pt x="14284" y="3144"/>
                </a:cubicBezTo>
                <a:cubicBezTo>
                  <a:pt x="16220" y="2425"/>
                  <a:pt x="16220" y="1259"/>
                  <a:pt x="14284" y="540"/>
                </a:cubicBezTo>
                <a:cubicBezTo>
                  <a:pt x="13316" y="180"/>
                  <a:pt x="12046" y="0"/>
                  <a:pt x="10777" y="0"/>
                </a:cubicBezTo>
                <a:close/>
                <a:moveTo>
                  <a:pt x="4845" y="4060"/>
                </a:moveTo>
                <a:cubicBezTo>
                  <a:pt x="2970" y="4060"/>
                  <a:pt x="1445" y="4331"/>
                  <a:pt x="907" y="4563"/>
                </a:cubicBezTo>
                <a:cubicBezTo>
                  <a:pt x="-23" y="4963"/>
                  <a:pt x="-21" y="5438"/>
                  <a:pt x="8" y="5606"/>
                </a:cubicBezTo>
                <a:lnTo>
                  <a:pt x="8" y="12393"/>
                </a:lnTo>
                <a:cubicBezTo>
                  <a:pt x="8" y="12733"/>
                  <a:pt x="732" y="13004"/>
                  <a:pt x="1648" y="13004"/>
                </a:cubicBezTo>
                <a:cubicBezTo>
                  <a:pt x="2563" y="13004"/>
                  <a:pt x="3292" y="12728"/>
                  <a:pt x="3292" y="12393"/>
                </a:cubicBezTo>
                <a:lnTo>
                  <a:pt x="3292" y="6777"/>
                </a:lnTo>
                <a:lnTo>
                  <a:pt x="4791" y="6777"/>
                </a:lnTo>
                <a:lnTo>
                  <a:pt x="4791" y="12641"/>
                </a:lnTo>
                <a:lnTo>
                  <a:pt x="4804" y="12641"/>
                </a:lnTo>
                <a:lnTo>
                  <a:pt x="4804" y="20628"/>
                </a:lnTo>
                <a:cubicBezTo>
                  <a:pt x="4804" y="21163"/>
                  <a:pt x="5982" y="21600"/>
                  <a:pt x="7421" y="21600"/>
                </a:cubicBezTo>
                <a:cubicBezTo>
                  <a:pt x="8860" y="21600"/>
                  <a:pt x="10037" y="21163"/>
                  <a:pt x="10037" y="20628"/>
                </a:cubicBezTo>
                <a:lnTo>
                  <a:pt x="10037" y="12641"/>
                </a:lnTo>
                <a:lnTo>
                  <a:pt x="10777" y="12641"/>
                </a:lnTo>
                <a:lnTo>
                  <a:pt x="11504" y="12641"/>
                </a:lnTo>
                <a:lnTo>
                  <a:pt x="11504" y="20628"/>
                </a:lnTo>
                <a:cubicBezTo>
                  <a:pt x="11504" y="21163"/>
                  <a:pt x="12682" y="21600"/>
                  <a:pt x="14121" y="21600"/>
                </a:cubicBezTo>
                <a:cubicBezTo>
                  <a:pt x="15559" y="21600"/>
                  <a:pt x="16737" y="21163"/>
                  <a:pt x="16737" y="20628"/>
                </a:cubicBezTo>
                <a:lnTo>
                  <a:pt x="16737" y="12636"/>
                </a:lnTo>
                <a:lnTo>
                  <a:pt x="16750" y="12636"/>
                </a:lnTo>
                <a:lnTo>
                  <a:pt x="16750" y="6772"/>
                </a:lnTo>
                <a:lnTo>
                  <a:pt x="18249" y="6772"/>
                </a:lnTo>
                <a:lnTo>
                  <a:pt x="18249" y="12388"/>
                </a:lnTo>
                <a:cubicBezTo>
                  <a:pt x="18249" y="12728"/>
                  <a:pt x="18973" y="12997"/>
                  <a:pt x="19889" y="12997"/>
                </a:cubicBezTo>
                <a:cubicBezTo>
                  <a:pt x="20805" y="12997"/>
                  <a:pt x="21533" y="12723"/>
                  <a:pt x="21533" y="12388"/>
                </a:cubicBezTo>
                <a:lnTo>
                  <a:pt x="21533" y="5606"/>
                </a:lnTo>
                <a:cubicBezTo>
                  <a:pt x="21577" y="5438"/>
                  <a:pt x="21564" y="4957"/>
                  <a:pt x="20634" y="4563"/>
                </a:cubicBezTo>
                <a:cubicBezTo>
                  <a:pt x="20096" y="4336"/>
                  <a:pt x="18566" y="4060"/>
                  <a:pt x="16691" y="4060"/>
                </a:cubicBezTo>
                <a:lnTo>
                  <a:pt x="10777" y="4060"/>
                </a:lnTo>
                <a:lnTo>
                  <a:pt x="4845" y="4060"/>
                </a:lnTo>
                <a:close/>
              </a:path>
            </a:pathLst>
          </a:custGeom>
          <a:solidFill>
            <a:srgbClr val="392160">
              <a:alpha val="70000"/>
            </a:srgbClr>
          </a:solidFill>
          <a:ln w="12700">
            <a:miter lim="400000"/>
          </a:ln>
          <a:effectLst>
            <a:reflection stA="30232"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36" name="Male"/>
          <p:cNvSpPr/>
          <p:nvPr/>
        </p:nvSpPr>
        <p:spPr>
          <a:xfrm>
            <a:off x="9855645" y="4958618"/>
            <a:ext cx="283596" cy="765232"/>
          </a:xfrm>
          <a:custGeom>
            <a:avLst/>
            <a:gdLst/>
            <a:ahLst/>
            <a:cxnLst>
              <a:cxn ang="0">
                <a:pos x="wd2" y="hd2"/>
              </a:cxn>
              <a:cxn ang="5400000">
                <a:pos x="wd2" y="hd2"/>
              </a:cxn>
              <a:cxn ang="10800000">
                <a:pos x="wd2" y="hd2"/>
              </a:cxn>
              <a:cxn ang="16200000">
                <a:pos x="wd2" y="hd2"/>
              </a:cxn>
            </a:cxnLst>
            <a:rect l="0" t="0" r="r" b="b"/>
            <a:pathLst>
              <a:path w="21547" h="21600" extrusionOk="0">
                <a:moveTo>
                  <a:pt x="10777" y="0"/>
                </a:moveTo>
                <a:cubicBezTo>
                  <a:pt x="9509" y="0"/>
                  <a:pt x="8239" y="180"/>
                  <a:pt x="7271" y="540"/>
                </a:cubicBezTo>
                <a:cubicBezTo>
                  <a:pt x="5335" y="1259"/>
                  <a:pt x="5335" y="2425"/>
                  <a:pt x="7271" y="3144"/>
                </a:cubicBezTo>
                <a:cubicBezTo>
                  <a:pt x="9206" y="3863"/>
                  <a:pt x="12348" y="3863"/>
                  <a:pt x="14284" y="3144"/>
                </a:cubicBezTo>
                <a:cubicBezTo>
                  <a:pt x="16220" y="2425"/>
                  <a:pt x="16220" y="1259"/>
                  <a:pt x="14284" y="540"/>
                </a:cubicBezTo>
                <a:cubicBezTo>
                  <a:pt x="13316" y="180"/>
                  <a:pt x="12046" y="0"/>
                  <a:pt x="10777" y="0"/>
                </a:cubicBezTo>
                <a:close/>
                <a:moveTo>
                  <a:pt x="4845" y="4060"/>
                </a:moveTo>
                <a:cubicBezTo>
                  <a:pt x="2970" y="4060"/>
                  <a:pt x="1445" y="4331"/>
                  <a:pt x="907" y="4563"/>
                </a:cubicBezTo>
                <a:cubicBezTo>
                  <a:pt x="-23" y="4963"/>
                  <a:pt x="-21" y="5438"/>
                  <a:pt x="8" y="5606"/>
                </a:cubicBezTo>
                <a:lnTo>
                  <a:pt x="8" y="12393"/>
                </a:lnTo>
                <a:cubicBezTo>
                  <a:pt x="8" y="12733"/>
                  <a:pt x="732" y="13004"/>
                  <a:pt x="1648" y="13004"/>
                </a:cubicBezTo>
                <a:cubicBezTo>
                  <a:pt x="2563" y="13004"/>
                  <a:pt x="3292" y="12728"/>
                  <a:pt x="3292" y="12393"/>
                </a:cubicBezTo>
                <a:lnTo>
                  <a:pt x="3292" y="6777"/>
                </a:lnTo>
                <a:lnTo>
                  <a:pt x="4791" y="6777"/>
                </a:lnTo>
                <a:lnTo>
                  <a:pt x="4791" y="12641"/>
                </a:lnTo>
                <a:lnTo>
                  <a:pt x="4804" y="12641"/>
                </a:lnTo>
                <a:lnTo>
                  <a:pt x="4804" y="20628"/>
                </a:lnTo>
                <a:cubicBezTo>
                  <a:pt x="4804" y="21163"/>
                  <a:pt x="5982" y="21600"/>
                  <a:pt x="7421" y="21600"/>
                </a:cubicBezTo>
                <a:cubicBezTo>
                  <a:pt x="8860" y="21600"/>
                  <a:pt x="10037" y="21163"/>
                  <a:pt x="10037" y="20628"/>
                </a:cubicBezTo>
                <a:lnTo>
                  <a:pt x="10037" y="12641"/>
                </a:lnTo>
                <a:lnTo>
                  <a:pt x="10777" y="12641"/>
                </a:lnTo>
                <a:lnTo>
                  <a:pt x="11504" y="12641"/>
                </a:lnTo>
                <a:lnTo>
                  <a:pt x="11504" y="20628"/>
                </a:lnTo>
                <a:cubicBezTo>
                  <a:pt x="11504" y="21163"/>
                  <a:pt x="12682" y="21600"/>
                  <a:pt x="14121" y="21600"/>
                </a:cubicBezTo>
                <a:cubicBezTo>
                  <a:pt x="15559" y="21600"/>
                  <a:pt x="16737" y="21163"/>
                  <a:pt x="16737" y="20628"/>
                </a:cubicBezTo>
                <a:lnTo>
                  <a:pt x="16737" y="12636"/>
                </a:lnTo>
                <a:lnTo>
                  <a:pt x="16750" y="12636"/>
                </a:lnTo>
                <a:lnTo>
                  <a:pt x="16750" y="6772"/>
                </a:lnTo>
                <a:lnTo>
                  <a:pt x="18249" y="6772"/>
                </a:lnTo>
                <a:lnTo>
                  <a:pt x="18249" y="12388"/>
                </a:lnTo>
                <a:cubicBezTo>
                  <a:pt x="18249" y="12728"/>
                  <a:pt x="18973" y="12997"/>
                  <a:pt x="19889" y="12997"/>
                </a:cubicBezTo>
                <a:cubicBezTo>
                  <a:pt x="20805" y="12997"/>
                  <a:pt x="21533" y="12723"/>
                  <a:pt x="21533" y="12388"/>
                </a:cubicBezTo>
                <a:lnTo>
                  <a:pt x="21533" y="5606"/>
                </a:lnTo>
                <a:cubicBezTo>
                  <a:pt x="21577" y="5438"/>
                  <a:pt x="21564" y="4957"/>
                  <a:pt x="20634" y="4563"/>
                </a:cubicBezTo>
                <a:cubicBezTo>
                  <a:pt x="20096" y="4336"/>
                  <a:pt x="18566" y="4060"/>
                  <a:pt x="16691" y="4060"/>
                </a:cubicBezTo>
                <a:lnTo>
                  <a:pt x="10777" y="4060"/>
                </a:lnTo>
                <a:lnTo>
                  <a:pt x="4845" y="4060"/>
                </a:lnTo>
                <a:close/>
              </a:path>
            </a:pathLst>
          </a:custGeom>
          <a:solidFill>
            <a:srgbClr val="392160">
              <a:alpha val="70000"/>
            </a:srgbClr>
          </a:solidFill>
          <a:ln w="12700">
            <a:miter lim="400000"/>
          </a:ln>
          <a:effectLst>
            <a:reflection stA="30232"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37" name="Male"/>
          <p:cNvSpPr/>
          <p:nvPr/>
        </p:nvSpPr>
        <p:spPr>
          <a:xfrm>
            <a:off x="8484043" y="4958618"/>
            <a:ext cx="283596" cy="765232"/>
          </a:xfrm>
          <a:custGeom>
            <a:avLst/>
            <a:gdLst/>
            <a:ahLst/>
            <a:cxnLst>
              <a:cxn ang="0">
                <a:pos x="wd2" y="hd2"/>
              </a:cxn>
              <a:cxn ang="5400000">
                <a:pos x="wd2" y="hd2"/>
              </a:cxn>
              <a:cxn ang="10800000">
                <a:pos x="wd2" y="hd2"/>
              </a:cxn>
              <a:cxn ang="16200000">
                <a:pos x="wd2" y="hd2"/>
              </a:cxn>
            </a:cxnLst>
            <a:rect l="0" t="0" r="r" b="b"/>
            <a:pathLst>
              <a:path w="21547" h="21600" extrusionOk="0">
                <a:moveTo>
                  <a:pt x="10777" y="0"/>
                </a:moveTo>
                <a:cubicBezTo>
                  <a:pt x="9509" y="0"/>
                  <a:pt x="8239" y="180"/>
                  <a:pt x="7271" y="540"/>
                </a:cubicBezTo>
                <a:cubicBezTo>
                  <a:pt x="5335" y="1259"/>
                  <a:pt x="5335" y="2425"/>
                  <a:pt x="7271" y="3144"/>
                </a:cubicBezTo>
                <a:cubicBezTo>
                  <a:pt x="9206" y="3863"/>
                  <a:pt x="12348" y="3863"/>
                  <a:pt x="14284" y="3144"/>
                </a:cubicBezTo>
                <a:cubicBezTo>
                  <a:pt x="16220" y="2425"/>
                  <a:pt x="16220" y="1259"/>
                  <a:pt x="14284" y="540"/>
                </a:cubicBezTo>
                <a:cubicBezTo>
                  <a:pt x="13316" y="180"/>
                  <a:pt x="12046" y="0"/>
                  <a:pt x="10777" y="0"/>
                </a:cubicBezTo>
                <a:close/>
                <a:moveTo>
                  <a:pt x="4845" y="4060"/>
                </a:moveTo>
                <a:cubicBezTo>
                  <a:pt x="2970" y="4060"/>
                  <a:pt x="1445" y="4331"/>
                  <a:pt x="907" y="4563"/>
                </a:cubicBezTo>
                <a:cubicBezTo>
                  <a:pt x="-23" y="4963"/>
                  <a:pt x="-21" y="5438"/>
                  <a:pt x="8" y="5606"/>
                </a:cubicBezTo>
                <a:lnTo>
                  <a:pt x="8" y="12393"/>
                </a:lnTo>
                <a:cubicBezTo>
                  <a:pt x="8" y="12733"/>
                  <a:pt x="732" y="13004"/>
                  <a:pt x="1648" y="13004"/>
                </a:cubicBezTo>
                <a:cubicBezTo>
                  <a:pt x="2563" y="13004"/>
                  <a:pt x="3292" y="12728"/>
                  <a:pt x="3292" y="12393"/>
                </a:cubicBezTo>
                <a:lnTo>
                  <a:pt x="3292" y="6777"/>
                </a:lnTo>
                <a:lnTo>
                  <a:pt x="4791" y="6777"/>
                </a:lnTo>
                <a:lnTo>
                  <a:pt x="4791" y="12641"/>
                </a:lnTo>
                <a:lnTo>
                  <a:pt x="4804" y="12641"/>
                </a:lnTo>
                <a:lnTo>
                  <a:pt x="4804" y="20628"/>
                </a:lnTo>
                <a:cubicBezTo>
                  <a:pt x="4804" y="21163"/>
                  <a:pt x="5982" y="21600"/>
                  <a:pt x="7421" y="21600"/>
                </a:cubicBezTo>
                <a:cubicBezTo>
                  <a:pt x="8860" y="21600"/>
                  <a:pt x="10037" y="21163"/>
                  <a:pt x="10037" y="20628"/>
                </a:cubicBezTo>
                <a:lnTo>
                  <a:pt x="10037" y="12641"/>
                </a:lnTo>
                <a:lnTo>
                  <a:pt x="10777" y="12641"/>
                </a:lnTo>
                <a:lnTo>
                  <a:pt x="11504" y="12641"/>
                </a:lnTo>
                <a:lnTo>
                  <a:pt x="11504" y="20628"/>
                </a:lnTo>
                <a:cubicBezTo>
                  <a:pt x="11504" y="21163"/>
                  <a:pt x="12682" y="21600"/>
                  <a:pt x="14121" y="21600"/>
                </a:cubicBezTo>
                <a:cubicBezTo>
                  <a:pt x="15559" y="21600"/>
                  <a:pt x="16737" y="21163"/>
                  <a:pt x="16737" y="20628"/>
                </a:cubicBezTo>
                <a:lnTo>
                  <a:pt x="16737" y="12636"/>
                </a:lnTo>
                <a:lnTo>
                  <a:pt x="16750" y="12636"/>
                </a:lnTo>
                <a:lnTo>
                  <a:pt x="16750" y="6772"/>
                </a:lnTo>
                <a:lnTo>
                  <a:pt x="18249" y="6772"/>
                </a:lnTo>
                <a:lnTo>
                  <a:pt x="18249" y="12388"/>
                </a:lnTo>
                <a:cubicBezTo>
                  <a:pt x="18249" y="12728"/>
                  <a:pt x="18973" y="12997"/>
                  <a:pt x="19889" y="12997"/>
                </a:cubicBezTo>
                <a:cubicBezTo>
                  <a:pt x="20805" y="12997"/>
                  <a:pt x="21533" y="12723"/>
                  <a:pt x="21533" y="12388"/>
                </a:cubicBezTo>
                <a:lnTo>
                  <a:pt x="21533" y="5606"/>
                </a:lnTo>
                <a:cubicBezTo>
                  <a:pt x="21577" y="5438"/>
                  <a:pt x="21564" y="4957"/>
                  <a:pt x="20634" y="4563"/>
                </a:cubicBezTo>
                <a:cubicBezTo>
                  <a:pt x="20096" y="4336"/>
                  <a:pt x="18566" y="4060"/>
                  <a:pt x="16691" y="4060"/>
                </a:cubicBezTo>
                <a:lnTo>
                  <a:pt x="10777" y="4060"/>
                </a:lnTo>
                <a:lnTo>
                  <a:pt x="4845" y="4060"/>
                </a:lnTo>
                <a:close/>
              </a:path>
            </a:pathLst>
          </a:custGeom>
          <a:solidFill>
            <a:srgbClr val="392160">
              <a:alpha val="70000"/>
            </a:srgbClr>
          </a:solidFill>
          <a:ln w="12700">
            <a:miter lim="400000"/>
          </a:ln>
          <a:effectLst>
            <a:reflection stA="30232"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38" name="Male"/>
          <p:cNvSpPr/>
          <p:nvPr/>
        </p:nvSpPr>
        <p:spPr>
          <a:xfrm>
            <a:off x="8141143" y="4958618"/>
            <a:ext cx="283596" cy="765232"/>
          </a:xfrm>
          <a:custGeom>
            <a:avLst/>
            <a:gdLst/>
            <a:ahLst/>
            <a:cxnLst>
              <a:cxn ang="0">
                <a:pos x="wd2" y="hd2"/>
              </a:cxn>
              <a:cxn ang="5400000">
                <a:pos x="wd2" y="hd2"/>
              </a:cxn>
              <a:cxn ang="10800000">
                <a:pos x="wd2" y="hd2"/>
              </a:cxn>
              <a:cxn ang="16200000">
                <a:pos x="wd2" y="hd2"/>
              </a:cxn>
            </a:cxnLst>
            <a:rect l="0" t="0" r="r" b="b"/>
            <a:pathLst>
              <a:path w="21547" h="21600" extrusionOk="0">
                <a:moveTo>
                  <a:pt x="10777" y="0"/>
                </a:moveTo>
                <a:cubicBezTo>
                  <a:pt x="9509" y="0"/>
                  <a:pt x="8239" y="180"/>
                  <a:pt x="7271" y="540"/>
                </a:cubicBezTo>
                <a:cubicBezTo>
                  <a:pt x="5335" y="1259"/>
                  <a:pt x="5335" y="2425"/>
                  <a:pt x="7271" y="3144"/>
                </a:cubicBezTo>
                <a:cubicBezTo>
                  <a:pt x="9206" y="3863"/>
                  <a:pt x="12348" y="3863"/>
                  <a:pt x="14284" y="3144"/>
                </a:cubicBezTo>
                <a:cubicBezTo>
                  <a:pt x="16220" y="2425"/>
                  <a:pt x="16220" y="1259"/>
                  <a:pt x="14284" y="540"/>
                </a:cubicBezTo>
                <a:cubicBezTo>
                  <a:pt x="13316" y="180"/>
                  <a:pt x="12046" y="0"/>
                  <a:pt x="10777" y="0"/>
                </a:cubicBezTo>
                <a:close/>
                <a:moveTo>
                  <a:pt x="4845" y="4060"/>
                </a:moveTo>
                <a:cubicBezTo>
                  <a:pt x="2970" y="4060"/>
                  <a:pt x="1445" y="4331"/>
                  <a:pt x="907" y="4563"/>
                </a:cubicBezTo>
                <a:cubicBezTo>
                  <a:pt x="-23" y="4963"/>
                  <a:pt x="-21" y="5438"/>
                  <a:pt x="8" y="5606"/>
                </a:cubicBezTo>
                <a:lnTo>
                  <a:pt x="8" y="12393"/>
                </a:lnTo>
                <a:cubicBezTo>
                  <a:pt x="8" y="12733"/>
                  <a:pt x="732" y="13004"/>
                  <a:pt x="1648" y="13004"/>
                </a:cubicBezTo>
                <a:cubicBezTo>
                  <a:pt x="2563" y="13004"/>
                  <a:pt x="3292" y="12728"/>
                  <a:pt x="3292" y="12393"/>
                </a:cubicBezTo>
                <a:lnTo>
                  <a:pt x="3292" y="6777"/>
                </a:lnTo>
                <a:lnTo>
                  <a:pt x="4791" y="6777"/>
                </a:lnTo>
                <a:lnTo>
                  <a:pt x="4791" y="12641"/>
                </a:lnTo>
                <a:lnTo>
                  <a:pt x="4804" y="12641"/>
                </a:lnTo>
                <a:lnTo>
                  <a:pt x="4804" y="20628"/>
                </a:lnTo>
                <a:cubicBezTo>
                  <a:pt x="4804" y="21163"/>
                  <a:pt x="5982" y="21600"/>
                  <a:pt x="7421" y="21600"/>
                </a:cubicBezTo>
                <a:cubicBezTo>
                  <a:pt x="8860" y="21600"/>
                  <a:pt x="10037" y="21163"/>
                  <a:pt x="10037" y="20628"/>
                </a:cubicBezTo>
                <a:lnTo>
                  <a:pt x="10037" y="12641"/>
                </a:lnTo>
                <a:lnTo>
                  <a:pt x="10777" y="12641"/>
                </a:lnTo>
                <a:lnTo>
                  <a:pt x="11504" y="12641"/>
                </a:lnTo>
                <a:lnTo>
                  <a:pt x="11504" y="20628"/>
                </a:lnTo>
                <a:cubicBezTo>
                  <a:pt x="11504" y="21163"/>
                  <a:pt x="12682" y="21600"/>
                  <a:pt x="14121" y="21600"/>
                </a:cubicBezTo>
                <a:cubicBezTo>
                  <a:pt x="15559" y="21600"/>
                  <a:pt x="16737" y="21163"/>
                  <a:pt x="16737" y="20628"/>
                </a:cubicBezTo>
                <a:lnTo>
                  <a:pt x="16737" y="12636"/>
                </a:lnTo>
                <a:lnTo>
                  <a:pt x="16750" y="12636"/>
                </a:lnTo>
                <a:lnTo>
                  <a:pt x="16750" y="6772"/>
                </a:lnTo>
                <a:lnTo>
                  <a:pt x="18249" y="6772"/>
                </a:lnTo>
                <a:lnTo>
                  <a:pt x="18249" y="12388"/>
                </a:lnTo>
                <a:cubicBezTo>
                  <a:pt x="18249" y="12728"/>
                  <a:pt x="18973" y="12997"/>
                  <a:pt x="19889" y="12997"/>
                </a:cubicBezTo>
                <a:cubicBezTo>
                  <a:pt x="20805" y="12997"/>
                  <a:pt x="21533" y="12723"/>
                  <a:pt x="21533" y="12388"/>
                </a:cubicBezTo>
                <a:lnTo>
                  <a:pt x="21533" y="5606"/>
                </a:lnTo>
                <a:cubicBezTo>
                  <a:pt x="21577" y="5438"/>
                  <a:pt x="21564" y="4957"/>
                  <a:pt x="20634" y="4563"/>
                </a:cubicBezTo>
                <a:cubicBezTo>
                  <a:pt x="20096" y="4336"/>
                  <a:pt x="18566" y="4060"/>
                  <a:pt x="16691" y="4060"/>
                </a:cubicBezTo>
                <a:lnTo>
                  <a:pt x="10777" y="4060"/>
                </a:lnTo>
                <a:lnTo>
                  <a:pt x="4845" y="4060"/>
                </a:lnTo>
                <a:close/>
              </a:path>
            </a:pathLst>
          </a:custGeom>
          <a:solidFill>
            <a:srgbClr val="392160">
              <a:alpha val="70000"/>
            </a:srgbClr>
          </a:solidFill>
          <a:ln w="12700">
            <a:miter lim="400000"/>
          </a:ln>
          <a:effectLst>
            <a:reflection stA="30232"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39" name="Hourglass"/>
          <p:cNvSpPr/>
          <p:nvPr/>
        </p:nvSpPr>
        <p:spPr>
          <a:xfrm>
            <a:off x="3217940" y="4958619"/>
            <a:ext cx="456313" cy="765231"/>
          </a:xfrm>
          <a:custGeom>
            <a:avLst/>
            <a:gdLst/>
            <a:ahLst/>
            <a:cxnLst>
              <a:cxn ang="0">
                <a:pos x="wd2" y="hd2"/>
              </a:cxn>
              <a:cxn ang="5400000">
                <a:pos x="wd2" y="hd2"/>
              </a:cxn>
              <a:cxn ang="10800000">
                <a:pos x="wd2" y="hd2"/>
              </a:cxn>
              <a:cxn ang="16200000">
                <a:pos x="wd2" y="hd2"/>
              </a:cxn>
            </a:cxnLst>
            <a:rect l="0" t="0" r="r" b="b"/>
            <a:pathLst>
              <a:path w="21600" h="21600" extrusionOk="0">
                <a:moveTo>
                  <a:pt x="898" y="0"/>
                </a:moveTo>
                <a:cubicBezTo>
                  <a:pt x="404" y="0"/>
                  <a:pt x="0" y="242"/>
                  <a:pt x="0" y="537"/>
                </a:cubicBezTo>
                <a:lnTo>
                  <a:pt x="0" y="901"/>
                </a:lnTo>
                <a:cubicBezTo>
                  <a:pt x="0" y="1196"/>
                  <a:pt x="404" y="1438"/>
                  <a:pt x="898" y="1438"/>
                </a:cubicBezTo>
                <a:lnTo>
                  <a:pt x="20702" y="1438"/>
                </a:lnTo>
                <a:cubicBezTo>
                  <a:pt x="21196" y="1438"/>
                  <a:pt x="21600" y="1196"/>
                  <a:pt x="21600" y="901"/>
                </a:cubicBezTo>
                <a:lnTo>
                  <a:pt x="21600" y="537"/>
                </a:lnTo>
                <a:cubicBezTo>
                  <a:pt x="21600" y="242"/>
                  <a:pt x="21196" y="0"/>
                  <a:pt x="20702" y="0"/>
                </a:cubicBezTo>
                <a:lnTo>
                  <a:pt x="898" y="0"/>
                </a:lnTo>
                <a:close/>
                <a:moveTo>
                  <a:pt x="2670" y="2035"/>
                </a:moveTo>
                <a:cubicBezTo>
                  <a:pt x="2211" y="2035"/>
                  <a:pt x="1818" y="2231"/>
                  <a:pt x="1734" y="2499"/>
                </a:cubicBezTo>
                <a:cubicBezTo>
                  <a:pt x="1688" y="2648"/>
                  <a:pt x="678" y="6175"/>
                  <a:pt x="7600" y="10445"/>
                </a:cubicBezTo>
                <a:lnTo>
                  <a:pt x="7609" y="10452"/>
                </a:lnTo>
                <a:cubicBezTo>
                  <a:pt x="7626" y="10469"/>
                  <a:pt x="7637" y="10489"/>
                  <a:pt x="7652" y="10509"/>
                </a:cubicBezTo>
                <a:lnTo>
                  <a:pt x="7657" y="10516"/>
                </a:lnTo>
                <a:cubicBezTo>
                  <a:pt x="7692" y="10583"/>
                  <a:pt x="7734" y="10686"/>
                  <a:pt x="7739" y="10800"/>
                </a:cubicBezTo>
                <a:cubicBezTo>
                  <a:pt x="7733" y="10917"/>
                  <a:pt x="7692" y="11018"/>
                  <a:pt x="7657" y="11084"/>
                </a:cubicBezTo>
                <a:lnTo>
                  <a:pt x="7654" y="11089"/>
                </a:lnTo>
                <a:cubicBezTo>
                  <a:pt x="7640" y="11110"/>
                  <a:pt x="7626" y="11130"/>
                  <a:pt x="7609" y="11148"/>
                </a:cubicBezTo>
                <a:lnTo>
                  <a:pt x="7603" y="11153"/>
                </a:lnTo>
                <a:cubicBezTo>
                  <a:pt x="678" y="15424"/>
                  <a:pt x="1688" y="18954"/>
                  <a:pt x="1734" y="19102"/>
                </a:cubicBezTo>
                <a:cubicBezTo>
                  <a:pt x="1818" y="19371"/>
                  <a:pt x="2211" y="19565"/>
                  <a:pt x="2670" y="19565"/>
                </a:cubicBezTo>
                <a:lnTo>
                  <a:pt x="18930" y="19565"/>
                </a:lnTo>
                <a:cubicBezTo>
                  <a:pt x="19389" y="19565"/>
                  <a:pt x="19782" y="19371"/>
                  <a:pt x="19866" y="19102"/>
                </a:cubicBezTo>
                <a:cubicBezTo>
                  <a:pt x="19912" y="18954"/>
                  <a:pt x="20920" y="15426"/>
                  <a:pt x="13997" y="11155"/>
                </a:cubicBezTo>
                <a:lnTo>
                  <a:pt x="13991" y="11148"/>
                </a:lnTo>
                <a:cubicBezTo>
                  <a:pt x="13974" y="11131"/>
                  <a:pt x="13962" y="11113"/>
                  <a:pt x="13948" y="11092"/>
                </a:cubicBezTo>
                <a:lnTo>
                  <a:pt x="13943" y="11084"/>
                </a:lnTo>
                <a:cubicBezTo>
                  <a:pt x="13908" y="11018"/>
                  <a:pt x="13866" y="10915"/>
                  <a:pt x="13861" y="10802"/>
                </a:cubicBezTo>
                <a:cubicBezTo>
                  <a:pt x="13866" y="10684"/>
                  <a:pt x="13908" y="10584"/>
                  <a:pt x="13943" y="10518"/>
                </a:cubicBezTo>
                <a:lnTo>
                  <a:pt x="13946" y="10511"/>
                </a:lnTo>
                <a:cubicBezTo>
                  <a:pt x="13960" y="10490"/>
                  <a:pt x="13974" y="10470"/>
                  <a:pt x="13991" y="10452"/>
                </a:cubicBezTo>
                <a:lnTo>
                  <a:pt x="13997" y="10447"/>
                </a:lnTo>
                <a:cubicBezTo>
                  <a:pt x="20922" y="6176"/>
                  <a:pt x="19912" y="2648"/>
                  <a:pt x="19866" y="2499"/>
                </a:cubicBezTo>
                <a:cubicBezTo>
                  <a:pt x="19782" y="2231"/>
                  <a:pt x="19389" y="2035"/>
                  <a:pt x="18930" y="2035"/>
                </a:cubicBezTo>
                <a:lnTo>
                  <a:pt x="2670" y="2035"/>
                </a:lnTo>
                <a:close/>
                <a:moveTo>
                  <a:pt x="3562" y="3170"/>
                </a:moveTo>
                <a:lnTo>
                  <a:pt x="18038" y="3170"/>
                </a:lnTo>
                <a:cubicBezTo>
                  <a:pt x="18033" y="3525"/>
                  <a:pt x="17958" y="4064"/>
                  <a:pt x="17658" y="4738"/>
                </a:cubicBezTo>
                <a:cubicBezTo>
                  <a:pt x="17139" y="5903"/>
                  <a:pt x="15820" y="7716"/>
                  <a:pt x="12489" y="9742"/>
                </a:cubicBezTo>
                <a:cubicBezTo>
                  <a:pt x="12423" y="9782"/>
                  <a:pt x="12368" y="9829"/>
                  <a:pt x="12325" y="9879"/>
                </a:cubicBezTo>
                <a:cubicBezTo>
                  <a:pt x="12317" y="9888"/>
                  <a:pt x="12253" y="9965"/>
                  <a:pt x="12180" y="10087"/>
                </a:cubicBezTo>
                <a:cubicBezTo>
                  <a:pt x="12034" y="10297"/>
                  <a:pt x="11957" y="10524"/>
                  <a:pt x="11956" y="10759"/>
                </a:cubicBezTo>
                <a:cubicBezTo>
                  <a:pt x="11956" y="10768"/>
                  <a:pt x="11956" y="10776"/>
                  <a:pt x="11956" y="10785"/>
                </a:cubicBezTo>
                <a:lnTo>
                  <a:pt x="11956" y="10815"/>
                </a:lnTo>
                <a:cubicBezTo>
                  <a:pt x="11956" y="10824"/>
                  <a:pt x="11956" y="10832"/>
                  <a:pt x="11956" y="10837"/>
                </a:cubicBezTo>
                <a:cubicBezTo>
                  <a:pt x="11957" y="11075"/>
                  <a:pt x="12034" y="11303"/>
                  <a:pt x="12177" y="11510"/>
                </a:cubicBezTo>
                <a:cubicBezTo>
                  <a:pt x="12252" y="11635"/>
                  <a:pt x="12317" y="11714"/>
                  <a:pt x="12325" y="11723"/>
                </a:cubicBezTo>
                <a:cubicBezTo>
                  <a:pt x="12368" y="11772"/>
                  <a:pt x="12423" y="11817"/>
                  <a:pt x="12489" y="11858"/>
                </a:cubicBezTo>
                <a:cubicBezTo>
                  <a:pt x="15820" y="13884"/>
                  <a:pt x="17139" y="15699"/>
                  <a:pt x="17658" y="16863"/>
                </a:cubicBezTo>
                <a:cubicBezTo>
                  <a:pt x="17959" y="17538"/>
                  <a:pt x="18033" y="18076"/>
                  <a:pt x="18038" y="18430"/>
                </a:cubicBezTo>
                <a:lnTo>
                  <a:pt x="3562" y="18430"/>
                </a:lnTo>
                <a:cubicBezTo>
                  <a:pt x="3567" y="18075"/>
                  <a:pt x="3642" y="17536"/>
                  <a:pt x="3942" y="16862"/>
                </a:cubicBezTo>
                <a:cubicBezTo>
                  <a:pt x="4461" y="15697"/>
                  <a:pt x="5780" y="13884"/>
                  <a:pt x="9111" y="11858"/>
                </a:cubicBezTo>
                <a:cubicBezTo>
                  <a:pt x="9177" y="11817"/>
                  <a:pt x="9232" y="11771"/>
                  <a:pt x="9275" y="11721"/>
                </a:cubicBezTo>
                <a:cubicBezTo>
                  <a:pt x="9283" y="11713"/>
                  <a:pt x="9348" y="11635"/>
                  <a:pt x="9420" y="11513"/>
                </a:cubicBezTo>
                <a:cubicBezTo>
                  <a:pt x="9566" y="11303"/>
                  <a:pt x="9643" y="11076"/>
                  <a:pt x="9644" y="10841"/>
                </a:cubicBezTo>
                <a:cubicBezTo>
                  <a:pt x="9644" y="10832"/>
                  <a:pt x="9644" y="10824"/>
                  <a:pt x="9644" y="10815"/>
                </a:cubicBezTo>
                <a:lnTo>
                  <a:pt x="9644" y="10785"/>
                </a:lnTo>
                <a:cubicBezTo>
                  <a:pt x="9644" y="10776"/>
                  <a:pt x="9644" y="10768"/>
                  <a:pt x="9644" y="10763"/>
                </a:cubicBezTo>
                <a:cubicBezTo>
                  <a:pt x="9643" y="10525"/>
                  <a:pt x="9566" y="10297"/>
                  <a:pt x="9423" y="10090"/>
                </a:cubicBezTo>
                <a:cubicBezTo>
                  <a:pt x="9348" y="9964"/>
                  <a:pt x="9283" y="9888"/>
                  <a:pt x="9275" y="9879"/>
                </a:cubicBezTo>
                <a:cubicBezTo>
                  <a:pt x="9232" y="9829"/>
                  <a:pt x="9177" y="9783"/>
                  <a:pt x="9111" y="9742"/>
                </a:cubicBezTo>
                <a:cubicBezTo>
                  <a:pt x="5780" y="7716"/>
                  <a:pt x="4461" y="5903"/>
                  <a:pt x="3942" y="4738"/>
                </a:cubicBezTo>
                <a:cubicBezTo>
                  <a:pt x="3641" y="4064"/>
                  <a:pt x="3567" y="3525"/>
                  <a:pt x="3562" y="3170"/>
                </a:cubicBezTo>
                <a:close/>
                <a:moveTo>
                  <a:pt x="10800" y="12519"/>
                </a:moveTo>
                <a:cubicBezTo>
                  <a:pt x="10624" y="12512"/>
                  <a:pt x="10439" y="12534"/>
                  <a:pt x="10293" y="12618"/>
                </a:cubicBezTo>
                <a:lnTo>
                  <a:pt x="10296" y="12620"/>
                </a:lnTo>
                <a:cubicBezTo>
                  <a:pt x="4812" y="15292"/>
                  <a:pt x="5628" y="17483"/>
                  <a:pt x="5665" y="17575"/>
                </a:cubicBezTo>
                <a:lnTo>
                  <a:pt x="5707" y="17678"/>
                </a:lnTo>
                <a:lnTo>
                  <a:pt x="15892" y="17678"/>
                </a:lnTo>
                <a:lnTo>
                  <a:pt x="15935" y="17575"/>
                </a:lnTo>
                <a:cubicBezTo>
                  <a:pt x="15972" y="17483"/>
                  <a:pt x="16788" y="15292"/>
                  <a:pt x="11304" y="12620"/>
                </a:cubicBezTo>
                <a:lnTo>
                  <a:pt x="11307" y="12618"/>
                </a:lnTo>
                <a:cubicBezTo>
                  <a:pt x="11161" y="12534"/>
                  <a:pt x="10976" y="12512"/>
                  <a:pt x="10800" y="12519"/>
                </a:cubicBezTo>
                <a:close/>
                <a:moveTo>
                  <a:pt x="898" y="20164"/>
                </a:moveTo>
                <a:cubicBezTo>
                  <a:pt x="404" y="20164"/>
                  <a:pt x="0" y="20404"/>
                  <a:pt x="0" y="20699"/>
                </a:cubicBezTo>
                <a:lnTo>
                  <a:pt x="0" y="21064"/>
                </a:lnTo>
                <a:cubicBezTo>
                  <a:pt x="0" y="21359"/>
                  <a:pt x="404" y="21600"/>
                  <a:pt x="898" y="21600"/>
                </a:cubicBezTo>
                <a:lnTo>
                  <a:pt x="20702" y="21600"/>
                </a:lnTo>
                <a:cubicBezTo>
                  <a:pt x="21196" y="21600"/>
                  <a:pt x="21600" y="21359"/>
                  <a:pt x="21600" y="21064"/>
                </a:cubicBezTo>
                <a:lnTo>
                  <a:pt x="21600" y="20699"/>
                </a:lnTo>
                <a:cubicBezTo>
                  <a:pt x="21600" y="20404"/>
                  <a:pt x="21196" y="20164"/>
                  <a:pt x="20702" y="20164"/>
                </a:cubicBezTo>
                <a:lnTo>
                  <a:pt x="898" y="20164"/>
                </a:lnTo>
                <a:close/>
              </a:path>
            </a:pathLst>
          </a:custGeom>
          <a:solidFill>
            <a:srgbClr val="392160">
              <a:alpha val="70000"/>
            </a:srgbClr>
          </a:solidFill>
          <a:ln w="12700">
            <a:miter lim="400000"/>
          </a:ln>
          <a:effectLst>
            <a:reflection stA="29957"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40" name="Hourglass"/>
          <p:cNvSpPr/>
          <p:nvPr/>
        </p:nvSpPr>
        <p:spPr>
          <a:xfrm rot="10800000" flipH="1">
            <a:off x="2709940" y="4958619"/>
            <a:ext cx="456313" cy="765232"/>
          </a:xfrm>
          <a:custGeom>
            <a:avLst/>
            <a:gdLst/>
            <a:ahLst/>
            <a:cxnLst>
              <a:cxn ang="0">
                <a:pos x="wd2" y="hd2"/>
              </a:cxn>
              <a:cxn ang="5400000">
                <a:pos x="wd2" y="hd2"/>
              </a:cxn>
              <a:cxn ang="10800000">
                <a:pos x="wd2" y="hd2"/>
              </a:cxn>
              <a:cxn ang="16200000">
                <a:pos x="wd2" y="hd2"/>
              </a:cxn>
            </a:cxnLst>
            <a:rect l="0" t="0" r="r" b="b"/>
            <a:pathLst>
              <a:path w="21600" h="21600" extrusionOk="0">
                <a:moveTo>
                  <a:pt x="898" y="0"/>
                </a:moveTo>
                <a:cubicBezTo>
                  <a:pt x="404" y="0"/>
                  <a:pt x="0" y="242"/>
                  <a:pt x="0" y="537"/>
                </a:cubicBezTo>
                <a:lnTo>
                  <a:pt x="0" y="901"/>
                </a:lnTo>
                <a:cubicBezTo>
                  <a:pt x="0" y="1196"/>
                  <a:pt x="404" y="1438"/>
                  <a:pt x="898" y="1438"/>
                </a:cubicBezTo>
                <a:lnTo>
                  <a:pt x="20702" y="1438"/>
                </a:lnTo>
                <a:cubicBezTo>
                  <a:pt x="21196" y="1438"/>
                  <a:pt x="21600" y="1196"/>
                  <a:pt x="21600" y="901"/>
                </a:cubicBezTo>
                <a:lnTo>
                  <a:pt x="21600" y="537"/>
                </a:lnTo>
                <a:cubicBezTo>
                  <a:pt x="21600" y="242"/>
                  <a:pt x="21196" y="0"/>
                  <a:pt x="20702" y="0"/>
                </a:cubicBezTo>
                <a:lnTo>
                  <a:pt x="898" y="0"/>
                </a:lnTo>
                <a:close/>
                <a:moveTo>
                  <a:pt x="2670" y="2035"/>
                </a:moveTo>
                <a:cubicBezTo>
                  <a:pt x="2211" y="2035"/>
                  <a:pt x="1818" y="2231"/>
                  <a:pt x="1734" y="2499"/>
                </a:cubicBezTo>
                <a:cubicBezTo>
                  <a:pt x="1688" y="2648"/>
                  <a:pt x="678" y="6175"/>
                  <a:pt x="7600" y="10445"/>
                </a:cubicBezTo>
                <a:lnTo>
                  <a:pt x="7609" y="10452"/>
                </a:lnTo>
                <a:cubicBezTo>
                  <a:pt x="7626" y="10469"/>
                  <a:pt x="7637" y="10489"/>
                  <a:pt x="7652" y="10509"/>
                </a:cubicBezTo>
                <a:lnTo>
                  <a:pt x="7657" y="10516"/>
                </a:lnTo>
                <a:cubicBezTo>
                  <a:pt x="7692" y="10583"/>
                  <a:pt x="7734" y="10686"/>
                  <a:pt x="7739" y="10800"/>
                </a:cubicBezTo>
                <a:cubicBezTo>
                  <a:pt x="7733" y="10917"/>
                  <a:pt x="7692" y="11018"/>
                  <a:pt x="7657" y="11084"/>
                </a:cubicBezTo>
                <a:lnTo>
                  <a:pt x="7654" y="11089"/>
                </a:lnTo>
                <a:cubicBezTo>
                  <a:pt x="7640" y="11110"/>
                  <a:pt x="7626" y="11130"/>
                  <a:pt x="7609" y="11148"/>
                </a:cubicBezTo>
                <a:lnTo>
                  <a:pt x="7603" y="11153"/>
                </a:lnTo>
                <a:cubicBezTo>
                  <a:pt x="678" y="15424"/>
                  <a:pt x="1688" y="18954"/>
                  <a:pt x="1734" y="19102"/>
                </a:cubicBezTo>
                <a:cubicBezTo>
                  <a:pt x="1818" y="19371"/>
                  <a:pt x="2211" y="19565"/>
                  <a:pt x="2670" y="19565"/>
                </a:cubicBezTo>
                <a:lnTo>
                  <a:pt x="18930" y="19565"/>
                </a:lnTo>
                <a:cubicBezTo>
                  <a:pt x="19389" y="19565"/>
                  <a:pt x="19782" y="19371"/>
                  <a:pt x="19866" y="19102"/>
                </a:cubicBezTo>
                <a:cubicBezTo>
                  <a:pt x="19912" y="18954"/>
                  <a:pt x="20920" y="15426"/>
                  <a:pt x="13997" y="11155"/>
                </a:cubicBezTo>
                <a:lnTo>
                  <a:pt x="13991" y="11148"/>
                </a:lnTo>
                <a:cubicBezTo>
                  <a:pt x="13974" y="11131"/>
                  <a:pt x="13962" y="11113"/>
                  <a:pt x="13948" y="11092"/>
                </a:cubicBezTo>
                <a:lnTo>
                  <a:pt x="13943" y="11084"/>
                </a:lnTo>
                <a:cubicBezTo>
                  <a:pt x="13908" y="11018"/>
                  <a:pt x="13866" y="10915"/>
                  <a:pt x="13861" y="10802"/>
                </a:cubicBezTo>
                <a:cubicBezTo>
                  <a:pt x="13866" y="10684"/>
                  <a:pt x="13908" y="10584"/>
                  <a:pt x="13943" y="10518"/>
                </a:cubicBezTo>
                <a:lnTo>
                  <a:pt x="13946" y="10511"/>
                </a:lnTo>
                <a:cubicBezTo>
                  <a:pt x="13960" y="10490"/>
                  <a:pt x="13974" y="10470"/>
                  <a:pt x="13991" y="10452"/>
                </a:cubicBezTo>
                <a:lnTo>
                  <a:pt x="13997" y="10447"/>
                </a:lnTo>
                <a:cubicBezTo>
                  <a:pt x="20922" y="6176"/>
                  <a:pt x="19912" y="2648"/>
                  <a:pt x="19866" y="2499"/>
                </a:cubicBezTo>
                <a:cubicBezTo>
                  <a:pt x="19782" y="2231"/>
                  <a:pt x="19389" y="2035"/>
                  <a:pt x="18930" y="2035"/>
                </a:cubicBezTo>
                <a:lnTo>
                  <a:pt x="2670" y="2035"/>
                </a:lnTo>
                <a:close/>
                <a:moveTo>
                  <a:pt x="3562" y="3170"/>
                </a:moveTo>
                <a:lnTo>
                  <a:pt x="18038" y="3170"/>
                </a:lnTo>
                <a:cubicBezTo>
                  <a:pt x="18033" y="3525"/>
                  <a:pt x="17958" y="4064"/>
                  <a:pt x="17658" y="4738"/>
                </a:cubicBezTo>
                <a:cubicBezTo>
                  <a:pt x="17139" y="5903"/>
                  <a:pt x="15820" y="7716"/>
                  <a:pt x="12489" y="9742"/>
                </a:cubicBezTo>
                <a:cubicBezTo>
                  <a:pt x="12423" y="9782"/>
                  <a:pt x="12368" y="9829"/>
                  <a:pt x="12325" y="9879"/>
                </a:cubicBezTo>
                <a:cubicBezTo>
                  <a:pt x="12317" y="9888"/>
                  <a:pt x="12253" y="9965"/>
                  <a:pt x="12180" y="10087"/>
                </a:cubicBezTo>
                <a:cubicBezTo>
                  <a:pt x="12034" y="10297"/>
                  <a:pt x="11957" y="10524"/>
                  <a:pt x="11956" y="10759"/>
                </a:cubicBezTo>
                <a:cubicBezTo>
                  <a:pt x="11956" y="10768"/>
                  <a:pt x="11956" y="10776"/>
                  <a:pt x="11956" y="10785"/>
                </a:cubicBezTo>
                <a:lnTo>
                  <a:pt x="11956" y="10815"/>
                </a:lnTo>
                <a:cubicBezTo>
                  <a:pt x="11956" y="10824"/>
                  <a:pt x="11956" y="10832"/>
                  <a:pt x="11956" y="10837"/>
                </a:cubicBezTo>
                <a:cubicBezTo>
                  <a:pt x="11957" y="11075"/>
                  <a:pt x="12034" y="11303"/>
                  <a:pt x="12177" y="11510"/>
                </a:cubicBezTo>
                <a:cubicBezTo>
                  <a:pt x="12252" y="11635"/>
                  <a:pt x="12317" y="11714"/>
                  <a:pt x="12325" y="11723"/>
                </a:cubicBezTo>
                <a:cubicBezTo>
                  <a:pt x="12368" y="11772"/>
                  <a:pt x="12423" y="11817"/>
                  <a:pt x="12489" y="11858"/>
                </a:cubicBezTo>
                <a:cubicBezTo>
                  <a:pt x="15820" y="13884"/>
                  <a:pt x="17139" y="15699"/>
                  <a:pt x="17658" y="16863"/>
                </a:cubicBezTo>
                <a:cubicBezTo>
                  <a:pt x="17959" y="17538"/>
                  <a:pt x="18033" y="18076"/>
                  <a:pt x="18038" y="18430"/>
                </a:cubicBezTo>
                <a:lnTo>
                  <a:pt x="3562" y="18430"/>
                </a:lnTo>
                <a:cubicBezTo>
                  <a:pt x="3567" y="18075"/>
                  <a:pt x="3642" y="17536"/>
                  <a:pt x="3942" y="16862"/>
                </a:cubicBezTo>
                <a:cubicBezTo>
                  <a:pt x="4461" y="15697"/>
                  <a:pt x="5780" y="13884"/>
                  <a:pt x="9111" y="11858"/>
                </a:cubicBezTo>
                <a:cubicBezTo>
                  <a:pt x="9177" y="11817"/>
                  <a:pt x="9232" y="11771"/>
                  <a:pt x="9275" y="11721"/>
                </a:cubicBezTo>
                <a:cubicBezTo>
                  <a:pt x="9283" y="11713"/>
                  <a:pt x="9348" y="11635"/>
                  <a:pt x="9420" y="11513"/>
                </a:cubicBezTo>
                <a:cubicBezTo>
                  <a:pt x="9566" y="11303"/>
                  <a:pt x="9643" y="11076"/>
                  <a:pt x="9644" y="10841"/>
                </a:cubicBezTo>
                <a:cubicBezTo>
                  <a:pt x="9644" y="10832"/>
                  <a:pt x="9644" y="10824"/>
                  <a:pt x="9644" y="10815"/>
                </a:cubicBezTo>
                <a:lnTo>
                  <a:pt x="9644" y="10785"/>
                </a:lnTo>
                <a:cubicBezTo>
                  <a:pt x="9644" y="10776"/>
                  <a:pt x="9644" y="10768"/>
                  <a:pt x="9644" y="10763"/>
                </a:cubicBezTo>
                <a:cubicBezTo>
                  <a:pt x="9643" y="10525"/>
                  <a:pt x="9566" y="10297"/>
                  <a:pt x="9423" y="10090"/>
                </a:cubicBezTo>
                <a:cubicBezTo>
                  <a:pt x="9348" y="9964"/>
                  <a:pt x="9283" y="9888"/>
                  <a:pt x="9275" y="9879"/>
                </a:cubicBezTo>
                <a:cubicBezTo>
                  <a:pt x="9232" y="9829"/>
                  <a:pt x="9177" y="9783"/>
                  <a:pt x="9111" y="9742"/>
                </a:cubicBezTo>
                <a:cubicBezTo>
                  <a:pt x="5780" y="7716"/>
                  <a:pt x="4461" y="5903"/>
                  <a:pt x="3942" y="4738"/>
                </a:cubicBezTo>
                <a:cubicBezTo>
                  <a:pt x="3641" y="4064"/>
                  <a:pt x="3567" y="3525"/>
                  <a:pt x="3562" y="3170"/>
                </a:cubicBezTo>
                <a:close/>
                <a:moveTo>
                  <a:pt x="10800" y="12519"/>
                </a:moveTo>
                <a:cubicBezTo>
                  <a:pt x="10624" y="12512"/>
                  <a:pt x="10439" y="12534"/>
                  <a:pt x="10293" y="12618"/>
                </a:cubicBezTo>
                <a:lnTo>
                  <a:pt x="10296" y="12620"/>
                </a:lnTo>
                <a:cubicBezTo>
                  <a:pt x="4812" y="15292"/>
                  <a:pt x="5628" y="17483"/>
                  <a:pt x="5665" y="17575"/>
                </a:cubicBezTo>
                <a:lnTo>
                  <a:pt x="5707" y="17678"/>
                </a:lnTo>
                <a:lnTo>
                  <a:pt x="15892" y="17678"/>
                </a:lnTo>
                <a:lnTo>
                  <a:pt x="15935" y="17575"/>
                </a:lnTo>
                <a:cubicBezTo>
                  <a:pt x="15972" y="17483"/>
                  <a:pt x="16788" y="15292"/>
                  <a:pt x="11304" y="12620"/>
                </a:cubicBezTo>
                <a:lnTo>
                  <a:pt x="11307" y="12618"/>
                </a:lnTo>
                <a:cubicBezTo>
                  <a:pt x="11161" y="12534"/>
                  <a:pt x="10976" y="12512"/>
                  <a:pt x="10800" y="12519"/>
                </a:cubicBezTo>
                <a:close/>
                <a:moveTo>
                  <a:pt x="898" y="20164"/>
                </a:moveTo>
                <a:cubicBezTo>
                  <a:pt x="404" y="20164"/>
                  <a:pt x="0" y="20404"/>
                  <a:pt x="0" y="20699"/>
                </a:cubicBezTo>
                <a:lnTo>
                  <a:pt x="0" y="21064"/>
                </a:lnTo>
                <a:cubicBezTo>
                  <a:pt x="0" y="21359"/>
                  <a:pt x="404" y="21600"/>
                  <a:pt x="898" y="21600"/>
                </a:cubicBezTo>
                <a:lnTo>
                  <a:pt x="20702" y="21600"/>
                </a:lnTo>
                <a:cubicBezTo>
                  <a:pt x="21196" y="21600"/>
                  <a:pt x="21600" y="21359"/>
                  <a:pt x="21600" y="21064"/>
                </a:cubicBezTo>
                <a:lnTo>
                  <a:pt x="21600" y="20699"/>
                </a:lnTo>
                <a:cubicBezTo>
                  <a:pt x="21600" y="20404"/>
                  <a:pt x="21196" y="20164"/>
                  <a:pt x="20702" y="20164"/>
                </a:cubicBezTo>
                <a:lnTo>
                  <a:pt x="898" y="20164"/>
                </a:lnTo>
                <a:close/>
              </a:path>
            </a:pathLst>
          </a:custGeom>
          <a:solidFill>
            <a:srgbClr val="392160">
              <a:alpha val="70000"/>
            </a:srgbClr>
          </a:solidFill>
          <a:ln w="12700">
            <a:miter lim="400000"/>
          </a:ln>
          <a:effectLst>
            <a:reflection stA="29957"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41" name="Hourglass"/>
          <p:cNvSpPr/>
          <p:nvPr/>
        </p:nvSpPr>
        <p:spPr>
          <a:xfrm>
            <a:off x="2201940" y="4958619"/>
            <a:ext cx="456313" cy="765231"/>
          </a:xfrm>
          <a:custGeom>
            <a:avLst/>
            <a:gdLst/>
            <a:ahLst/>
            <a:cxnLst>
              <a:cxn ang="0">
                <a:pos x="wd2" y="hd2"/>
              </a:cxn>
              <a:cxn ang="5400000">
                <a:pos x="wd2" y="hd2"/>
              </a:cxn>
              <a:cxn ang="10800000">
                <a:pos x="wd2" y="hd2"/>
              </a:cxn>
              <a:cxn ang="16200000">
                <a:pos x="wd2" y="hd2"/>
              </a:cxn>
            </a:cxnLst>
            <a:rect l="0" t="0" r="r" b="b"/>
            <a:pathLst>
              <a:path w="21600" h="21600" extrusionOk="0">
                <a:moveTo>
                  <a:pt x="898" y="0"/>
                </a:moveTo>
                <a:cubicBezTo>
                  <a:pt x="404" y="0"/>
                  <a:pt x="0" y="242"/>
                  <a:pt x="0" y="537"/>
                </a:cubicBezTo>
                <a:lnTo>
                  <a:pt x="0" y="901"/>
                </a:lnTo>
                <a:cubicBezTo>
                  <a:pt x="0" y="1196"/>
                  <a:pt x="404" y="1438"/>
                  <a:pt x="898" y="1438"/>
                </a:cubicBezTo>
                <a:lnTo>
                  <a:pt x="20702" y="1438"/>
                </a:lnTo>
                <a:cubicBezTo>
                  <a:pt x="21196" y="1438"/>
                  <a:pt x="21600" y="1196"/>
                  <a:pt x="21600" y="901"/>
                </a:cubicBezTo>
                <a:lnTo>
                  <a:pt x="21600" y="537"/>
                </a:lnTo>
                <a:cubicBezTo>
                  <a:pt x="21600" y="242"/>
                  <a:pt x="21196" y="0"/>
                  <a:pt x="20702" y="0"/>
                </a:cubicBezTo>
                <a:lnTo>
                  <a:pt x="898" y="0"/>
                </a:lnTo>
                <a:close/>
                <a:moveTo>
                  <a:pt x="2670" y="2035"/>
                </a:moveTo>
                <a:cubicBezTo>
                  <a:pt x="2211" y="2035"/>
                  <a:pt x="1818" y="2231"/>
                  <a:pt x="1734" y="2499"/>
                </a:cubicBezTo>
                <a:cubicBezTo>
                  <a:pt x="1688" y="2648"/>
                  <a:pt x="678" y="6175"/>
                  <a:pt x="7600" y="10445"/>
                </a:cubicBezTo>
                <a:lnTo>
                  <a:pt x="7609" y="10452"/>
                </a:lnTo>
                <a:cubicBezTo>
                  <a:pt x="7626" y="10469"/>
                  <a:pt x="7637" y="10489"/>
                  <a:pt x="7652" y="10509"/>
                </a:cubicBezTo>
                <a:lnTo>
                  <a:pt x="7657" y="10516"/>
                </a:lnTo>
                <a:cubicBezTo>
                  <a:pt x="7692" y="10583"/>
                  <a:pt x="7734" y="10686"/>
                  <a:pt x="7739" y="10800"/>
                </a:cubicBezTo>
                <a:cubicBezTo>
                  <a:pt x="7733" y="10917"/>
                  <a:pt x="7692" y="11018"/>
                  <a:pt x="7657" y="11084"/>
                </a:cubicBezTo>
                <a:lnTo>
                  <a:pt x="7654" y="11089"/>
                </a:lnTo>
                <a:cubicBezTo>
                  <a:pt x="7640" y="11110"/>
                  <a:pt x="7626" y="11130"/>
                  <a:pt x="7609" y="11148"/>
                </a:cubicBezTo>
                <a:lnTo>
                  <a:pt x="7603" y="11153"/>
                </a:lnTo>
                <a:cubicBezTo>
                  <a:pt x="678" y="15424"/>
                  <a:pt x="1688" y="18954"/>
                  <a:pt x="1734" y="19102"/>
                </a:cubicBezTo>
                <a:cubicBezTo>
                  <a:pt x="1818" y="19371"/>
                  <a:pt x="2211" y="19565"/>
                  <a:pt x="2670" y="19565"/>
                </a:cubicBezTo>
                <a:lnTo>
                  <a:pt x="18930" y="19565"/>
                </a:lnTo>
                <a:cubicBezTo>
                  <a:pt x="19389" y="19565"/>
                  <a:pt x="19782" y="19371"/>
                  <a:pt x="19866" y="19102"/>
                </a:cubicBezTo>
                <a:cubicBezTo>
                  <a:pt x="19912" y="18954"/>
                  <a:pt x="20920" y="15426"/>
                  <a:pt x="13997" y="11155"/>
                </a:cubicBezTo>
                <a:lnTo>
                  <a:pt x="13991" y="11148"/>
                </a:lnTo>
                <a:cubicBezTo>
                  <a:pt x="13974" y="11131"/>
                  <a:pt x="13962" y="11113"/>
                  <a:pt x="13948" y="11092"/>
                </a:cubicBezTo>
                <a:lnTo>
                  <a:pt x="13943" y="11084"/>
                </a:lnTo>
                <a:cubicBezTo>
                  <a:pt x="13908" y="11018"/>
                  <a:pt x="13866" y="10915"/>
                  <a:pt x="13861" y="10802"/>
                </a:cubicBezTo>
                <a:cubicBezTo>
                  <a:pt x="13866" y="10684"/>
                  <a:pt x="13908" y="10584"/>
                  <a:pt x="13943" y="10518"/>
                </a:cubicBezTo>
                <a:lnTo>
                  <a:pt x="13946" y="10511"/>
                </a:lnTo>
                <a:cubicBezTo>
                  <a:pt x="13960" y="10490"/>
                  <a:pt x="13974" y="10470"/>
                  <a:pt x="13991" y="10452"/>
                </a:cubicBezTo>
                <a:lnTo>
                  <a:pt x="13997" y="10447"/>
                </a:lnTo>
                <a:cubicBezTo>
                  <a:pt x="20922" y="6176"/>
                  <a:pt x="19912" y="2648"/>
                  <a:pt x="19866" y="2499"/>
                </a:cubicBezTo>
                <a:cubicBezTo>
                  <a:pt x="19782" y="2231"/>
                  <a:pt x="19389" y="2035"/>
                  <a:pt x="18930" y="2035"/>
                </a:cubicBezTo>
                <a:lnTo>
                  <a:pt x="2670" y="2035"/>
                </a:lnTo>
                <a:close/>
                <a:moveTo>
                  <a:pt x="3562" y="3170"/>
                </a:moveTo>
                <a:lnTo>
                  <a:pt x="18038" y="3170"/>
                </a:lnTo>
                <a:cubicBezTo>
                  <a:pt x="18033" y="3525"/>
                  <a:pt x="17958" y="4064"/>
                  <a:pt x="17658" y="4738"/>
                </a:cubicBezTo>
                <a:cubicBezTo>
                  <a:pt x="17139" y="5903"/>
                  <a:pt x="15820" y="7716"/>
                  <a:pt x="12489" y="9742"/>
                </a:cubicBezTo>
                <a:cubicBezTo>
                  <a:pt x="12423" y="9782"/>
                  <a:pt x="12368" y="9829"/>
                  <a:pt x="12325" y="9879"/>
                </a:cubicBezTo>
                <a:cubicBezTo>
                  <a:pt x="12317" y="9888"/>
                  <a:pt x="12253" y="9965"/>
                  <a:pt x="12180" y="10087"/>
                </a:cubicBezTo>
                <a:cubicBezTo>
                  <a:pt x="12034" y="10297"/>
                  <a:pt x="11957" y="10524"/>
                  <a:pt x="11956" y="10759"/>
                </a:cubicBezTo>
                <a:cubicBezTo>
                  <a:pt x="11956" y="10768"/>
                  <a:pt x="11956" y="10776"/>
                  <a:pt x="11956" y="10785"/>
                </a:cubicBezTo>
                <a:lnTo>
                  <a:pt x="11956" y="10815"/>
                </a:lnTo>
                <a:cubicBezTo>
                  <a:pt x="11956" y="10824"/>
                  <a:pt x="11956" y="10832"/>
                  <a:pt x="11956" y="10837"/>
                </a:cubicBezTo>
                <a:cubicBezTo>
                  <a:pt x="11957" y="11075"/>
                  <a:pt x="12034" y="11303"/>
                  <a:pt x="12177" y="11510"/>
                </a:cubicBezTo>
                <a:cubicBezTo>
                  <a:pt x="12252" y="11635"/>
                  <a:pt x="12317" y="11714"/>
                  <a:pt x="12325" y="11723"/>
                </a:cubicBezTo>
                <a:cubicBezTo>
                  <a:pt x="12368" y="11772"/>
                  <a:pt x="12423" y="11817"/>
                  <a:pt x="12489" y="11858"/>
                </a:cubicBezTo>
                <a:cubicBezTo>
                  <a:pt x="15820" y="13884"/>
                  <a:pt x="17139" y="15699"/>
                  <a:pt x="17658" y="16863"/>
                </a:cubicBezTo>
                <a:cubicBezTo>
                  <a:pt x="17959" y="17538"/>
                  <a:pt x="18033" y="18076"/>
                  <a:pt x="18038" y="18430"/>
                </a:cubicBezTo>
                <a:lnTo>
                  <a:pt x="3562" y="18430"/>
                </a:lnTo>
                <a:cubicBezTo>
                  <a:pt x="3567" y="18075"/>
                  <a:pt x="3642" y="17536"/>
                  <a:pt x="3942" y="16862"/>
                </a:cubicBezTo>
                <a:cubicBezTo>
                  <a:pt x="4461" y="15697"/>
                  <a:pt x="5780" y="13884"/>
                  <a:pt x="9111" y="11858"/>
                </a:cubicBezTo>
                <a:cubicBezTo>
                  <a:pt x="9177" y="11817"/>
                  <a:pt x="9232" y="11771"/>
                  <a:pt x="9275" y="11721"/>
                </a:cubicBezTo>
                <a:cubicBezTo>
                  <a:pt x="9283" y="11713"/>
                  <a:pt x="9348" y="11635"/>
                  <a:pt x="9420" y="11513"/>
                </a:cubicBezTo>
                <a:cubicBezTo>
                  <a:pt x="9566" y="11303"/>
                  <a:pt x="9643" y="11076"/>
                  <a:pt x="9644" y="10841"/>
                </a:cubicBezTo>
                <a:cubicBezTo>
                  <a:pt x="9644" y="10832"/>
                  <a:pt x="9644" y="10824"/>
                  <a:pt x="9644" y="10815"/>
                </a:cubicBezTo>
                <a:lnTo>
                  <a:pt x="9644" y="10785"/>
                </a:lnTo>
                <a:cubicBezTo>
                  <a:pt x="9644" y="10776"/>
                  <a:pt x="9644" y="10768"/>
                  <a:pt x="9644" y="10763"/>
                </a:cubicBezTo>
                <a:cubicBezTo>
                  <a:pt x="9643" y="10525"/>
                  <a:pt x="9566" y="10297"/>
                  <a:pt x="9423" y="10090"/>
                </a:cubicBezTo>
                <a:cubicBezTo>
                  <a:pt x="9348" y="9964"/>
                  <a:pt x="9283" y="9888"/>
                  <a:pt x="9275" y="9879"/>
                </a:cubicBezTo>
                <a:cubicBezTo>
                  <a:pt x="9232" y="9829"/>
                  <a:pt x="9177" y="9783"/>
                  <a:pt x="9111" y="9742"/>
                </a:cubicBezTo>
                <a:cubicBezTo>
                  <a:pt x="5780" y="7716"/>
                  <a:pt x="4461" y="5903"/>
                  <a:pt x="3942" y="4738"/>
                </a:cubicBezTo>
                <a:cubicBezTo>
                  <a:pt x="3641" y="4064"/>
                  <a:pt x="3567" y="3525"/>
                  <a:pt x="3562" y="3170"/>
                </a:cubicBezTo>
                <a:close/>
                <a:moveTo>
                  <a:pt x="10800" y="12519"/>
                </a:moveTo>
                <a:cubicBezTo>
                  <a:pt x="10624" y="12512"/>
                  <a:pt x="10439" y="12534"/>
                  <a:pt x="10293" y="12618"/>
                </a:cubicBezTo>
                <a:lnTo>
                  <a:pt x="10296" y="12620"/>
                </a:lnTo>
                <a:cubicBezTo>
                  <a:pt x="4812" y="15292"/>
                  <a:pt x="5628" y="17483"/>
                  <a:pt x="5665" y="17575"/>
                </a:cubicBezTo>
                <a:lnTo>
                  <a:pt x="5707" y="17678"/>
                </a:lnTo>
                <a:lnTo>
                  <a:pt x="15892" y="17678"/>
                </a:lnTo>
                <a:lnTo>
                  <a:pt x="15935" y="17575"/>
                </a:lnTo>
                <a:cubicBezTo>
                  <a:pt x="15972" y="17483"/>
                  <a:pt x="16788" y="15292"/>
                  <a:pt x="11304" y="12620"/>
                </a:cubicBezTo>
                <a:lnTo>
                  <a:pt x="11307" y="12618"/>
                </a:lnTo>
                <a:cubicBezTo>
                  <a:pt x="11161" y="12534"/>
                  <a:pt x="10976" y="12512"/>
                  <a:pt x="10800" y="12519"/>
                </a:cubicBezTo>
                <a:close/>
                <a:moveTo>
                  <a:pt x="898" y="20164"/>
                </a:moveTo>
                <a:cubicBezTo>
                  <a:pt x="404" y="20164"/>
                  <a:pt x="0" y="20404"/>
                  <a:pt x="0" y="20699"/>
                </a:cubicBezTo>
                <a:lnTo>
                  <a:pt x="0" y="21064"/>
                </a:lnTo>
                <a:cubicBezTo>
                  <a:pt x="0" y="21359"/>
                  <a:pt x="404" y="21600"/>
                  <a:pt x="898" y="21600"/>
                </a:cubicBezTo>
                <a:lnTo>
                  <a:pt x="20702" y="21600"/>
                </a:lnTo>
                <a:cubicBezTo>
                  <a:pt x="21196" y="21600"/>
                  <a:pt x="21600" y="21359"/>
                  <a:pt x="21600" y="21064"/>
                </a:cubicBezTo>
                <a:lnTo>
                  <a:pt x="21600" y="20699"/>
                </a:lnTo>
                <a:cubicBezTo>
                  <a:pt x="21600" y="20404"/>
                  <a:pt x="21196" y="20164"/>
                  <a:pt x="20702" y="20164"/>
                </a:cubicBezTo>
                <a:lnTo>
                  <a:pt x="898" y="20164"/>
                </a:lnTo>
                <a:close/>
              </a:path>
            </a:pathLst>
          </a:custGeom>
          <a:solidFill>
            <a:srgbClr val="392160">
              <a:alpha val="70000"/>
            </a:srgbClr>
          </a:solidFill>
          <a:ln w="12700">
            <a:miter lim="400000"/>
          </a:ln>
          <a:effectLst>
            <a:reflection stA="29957"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cxnSp>
        <p:nvCxnSpPr>
          <p:cNvPr id="242" name="Connection Line"/>
          <p:cNvCxnSpPr>
            <a:stCxn id="232" idx="0"/>
            <a:endCxn id="229" idx="0"/>
          </p:cNvCxnSpPr>
          <p:nvPr/>
        </p:nvCxnSpPr>
        <p:spPr>
          <a:xfrm flipV="1">
            <a:off x="2938096" y="2903493"/>
            <a:ext cx="3157905" cy="1786302"/>
          </a:xfrm>
          <a:prstGeom prst="straightConnector1">
            <a:avLst/>
          </a:prstGeom>
          <a:ln w="25400">
            <a:solidFill>
              <a:srgbClr val="000000"/>
            </a:solidFill>
            <a:miter lim="400000"/>
            <a:headEnd type="triangle"/>
          </a:ln>
        </p:spPr>
      </p:cxnSp>
      <p:cxnSp>
        <p:nvCxnSpPr>
          <p:cNvPr id="243" name="Connection Line"/>
          <p:cNvCxnSpPr>
            <a:stCxn id="231" idx="0"/>
            <a:endCxn id="229" idx="0"/>
          </p:cNvCxnSpPr>
          <p:nvPr/>
        </p:nvCxnSpPr>
        <p:spPr>
          <a:xfrm flipH="1" flipV="1">
            <a:off x="6096000" y="2903493"/>
            <a:ext cx="3044193" cy="1786302"/>
          </a:xfrm>
          <a:prstGeom prst="straightConnector1">
            <a:avLst/>
          </a:prstGeom>
          <a:ln w="25400">
            <a:solidFill>
              <a:srgbClr val="000000"/>
            </a:solidFill>
            <a:miter lim="400000"/>
            <a:headEnd type="triangle"/>
          </a:ln>
        </p:spPr>
      </p:cxnSp>
      <p:sp>
        <p:nvSpPr>
          <p:cNvPr id="244" name="1ère Optimization"/>
          <p:cNvSpPr txBox="1"/>
          <p:nvPr/>
        </p:nvSpPr>
        <p:spPr>
          <a:xfrm>
            <a:off x="1204857" y="726665"/>
            <a:ext cx="2635153" cy="4269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825500">
              <a:lnSpc>
                <a:spcPct val="100000"/>
              </a:lnSpc>
              <a:defRPr sz="3000" spc="-29"/>
            </a:lvl1pPr>
          </a:lstStyle>
          <a:p>
            <a:r>
              <a:rPr lang="fr-FR" sz="1500" dirty="0"/>
              <a:t>First</a:t>
            </a:r>
            <a:r>
              <a:rPr sz="1500" dirty="0"/>
              <a:t> Optimization</a:t>
            </a:r>
          </a:p>
        </p:txBody>
      </p:sp>
      <p:sp>
        <p:nvSpPr>
          <p:cNvPr id="245" name="Automatisation de la Detection des valeurs aberrantes par distance de Mahalanobis"/>
          <p:cNvSpPr txBox="1"/>
          <p:nvPr/>
        </p:nvSpPr>
        <p:spPr>
          <a:xfrm>
            <a:off x="219654" y="1181493"/>
            <a:ext cx="4605558" cy="6364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lnSpcReduction="10000"/>
          </a:bodyPr>
          <a:lstStyle>
            <a:lvl1pPr defTabSz="742950">
              <a:lnSpc>
                <a:spcPct val="100000"/>
              </a:lnSpc>
              <a:defRPr sz="3959" b="1" spc="-39"/>
            </a:lvl1pPr>
          </a:lstStyle>
          <a:p>
            <a:r>
              <a:rPr lang="en-US" sz="1980" dirty="0"/>
              <a:t>Automation of outlier detection using </a:t>
            </a:r>
            <a:r>
              <a:rPr lang="en-US" sz="1980" dirty="0" err="1"/>
              <a:t>Mahalanobis</a:t>
            </a:r>
            <a:r>
              <a:rPr lang="en-US" sz="1980" dirty="0"/>
              <a:t> distance</a:t>
            </a:r>
            <a:endParaRPr sz="1980" dirty="0"/>
          </a:p>
        </p:txBody>
      </p:sp>
      <p:sp>
        <p:nvSpPr>
          <p:cNvPr id="246" name="Dingbat X"/>
          <p:cNvSpPr/>
          <p:nvPr/>
        </p:nvSpPr>
        <p:spPr>
          <a:xfrm>
            <a:off x="4869019" y="467070"/>
            <a:ext cx="3200166" cy="3781536"/>
          </a:xfrm>
          <a:custGeom>
            <a:avLst/>
            <a:gdLst/>
            <a:ahLst/>
            <a:cxnLst>
              <a:cxn ang="0">
                <a:pos x="wd2" y="hd2"/>
              </a:cxn>
              <a:cxn ang="5400000">
                <a:pos x="wd2" y="hd2"/>
              </a:cxn>
              <a:cxn ang="10800000">
                <a:pos x="wd2" y="hd2"/>
              </a:cxn>
              <a:cxn ang="16200000">
                <a:pos x="wd2" y="hd2"/>
              </a:cxn>
            </a:cxnLst>
            <a:rect l="0" t="0" r="r" b="b"/>
            <a:pathLst>
              <a:path w="21484" h="21548" extrusionOk="0">
                <a:moveTo>
                  <a:pt x="18655" y="0"/>
                </a:moveTo>
                <a:cubicBezTo>
                  <a:pt x="18494" y="5"/>
                  <a:pt x="18333" y="109"/>
                  <a:pt x="18066" y="314"/>
                </a:cubicBezTo>
                <a:cubicBezTo>
                  <a:pt x="15478" y="2289"/>
                  <a:pt x="13027" y="4381"/>
                  <a:pt x="10727" y="6600"/>
                </a:cubicBezTo>
                <a:cubicBezTo>
                  <a:pt x="10587" y="6735"/>
                  <a:pt x="10434" y="6862"/>
                  <a:pt x="10258" y="7020"/>
                </a:cubicBezTo>
                <a:cubicBezTo>
                  <a:pt x="10102" y="6832"/>
                  <a:pt x="9974" y="6685"/>
                  <a:pt x="9856" y="6533"/>
                </a:cubicBezTo>
                <a:cubicBezTo>
                  <a:pt x="8908" y="5315"/>
                  <a:pt x="7971" y="4091"/>
                  <a:pt x="7009" y="2882"/>
                </a:cubicBezTo>
                <a:cubicBezTo>
                  <a:pt x="6625" y="2399"/>
                  <a:pt x="6178" y="1951"/>
                  <a:pt x="5769" y="1483"/>
                </a:cubicBezTo>
                <a:cubicBezTo>
                  <a:pt x="5573" y="1260"/>
                  <a:pt x="5327" y="1254"/>
                  <a:pt x="5044" y="1314"/>
                </a:cubicBezTo>
                <a:cubicBezTo>
                  <a:pt x="4759" y="1375"/>
                  <a:pt x="4593" y="1540"/>
                  <a:pt x="4590" y="1770"/>
                </a:cubicBezTo>
                <a:cubicBezTo>
                  <a:pt x="4583" y="2129"/>
                  <a:pt x="4349" y="2291"/>
                  <a:pt x="3989" y="2389"/>
                </a:cubicBezTo>
                <a:cubicBezTo>
                  <a:pt x="3741" y="2232"/>
                  <a:pt x="3498" y="2079"/>
                  <a:pt x="3221" y="1904"/>
                </a:cubicBezTo>
                <a:cubicBezTo>
                  <a:pt x="2922" y="2176"/>
                  <a:pt x="2660" y="2427"/>
                  <a:pt x="2382" y="2665"/>
                </a:cubicBezTo>
                <a:cubicBezTo>
                  <a:pt x="2135" y="2876"/>
                  <a:pt x="2125" y="3090"/>
                  <a:pt x="2231" y="3371"/>
                </a:cubicBezTo>
                <a:cubicBezTo>
                  <a:pt x="3179" y="5877"/>
                  <a:pt x="4394" y="8283"/>
                  <a:pt x="5880" y="10593"/>
                </a:cubicBezTo>
                <a:cubicBezTo>
                  <a:pt x="5956" y="10712"/>
                  <a:pt x="6024" y="10835"/>
                  <a:pt x="6094" y="10951"/>
                </a:cubicBezTo>
                <a:cubicBezTo>
                  <a:pt x="4046" y="12991"/>
                  <a:pt x="2019" y="15012"/>
                  <a:pt x="0" y="17024"/>
                </a:cubicBezTo>
                <a:cubicBezTo>
                  <a:pt x="166" y="17359"/>
                  <a:pt x="297" y="17644"/>
                  <a:pt x="450" y="17921"/>
                </a:cubicBezTo>
                <a:cubicBezTo>
                  <a:pt x="559" y="18117"/>
                  <a:pt x="570" y="18299"/>
                  <a:pt x="443" y="18491"/>
                </a:cubicBezTo>
                <a:cubicBezTo>
                  <a:pt x="355" y="18625"/>
                  <a:pt x="277" y="18763"/>
                  <a:pt x="214" y="18906"/>
                </a:cubicBezTo>
                <a:cubicBezTo>
                  <a:pt x="179" y="18986"/>
                  <a:pt x="139" y="19096"/>
                  <a:pt x="175" y="19164"/>
                </a:cubicBezTo>
                <a:cubicBezTo>
                  <a:pt x="462" y="19717"/>
                  <a:pt x="876" y="20186"/>
                  <a:pt x="1406" y="20550"/>
                </a:cubicBezTo>
                <a:cubicBezTo>
                  <a:pt x="1668" y="20457"/>
                  <a:pt x="1862" y="20370"/>
                  <a:pt x="2068" y="20319"/>
                </a:cubicBezTo>
                <a:cubicBezTo>
                  <a:pt x="2305" y="20259"/>
                  <a:pt x="2506" y="20384"/>
                  <a:pt x="2432" y="20567"/>
                </a:cubicBezTo>
                <a:cubicBezTo>
                  <a:pt x="2271" y="20967"/>
                  <a:pt x="2606" y="21165"/>
                  <a:pt x="2838" y="21403"/>
                </a:cubicBezTo>
                <a:cubicBezTo>
                  <a:pt x="3027" y="21596"/>
                  <a:pt x="3335" y="21593"/>
                  <a:pt x="3548" y="21414"/>
                </a:cubicBezTo>
                <a:cubicBezTo>
                  <a:pt x="3624" y="21350"/>
                  <a:pt x="3679" y="21268"/>
                  <a:pt x="3745" y="21195"/>
                </a:cubicBezTo>
                <a:cubicBezTo>
                  <a:pt x="5406" y="19353"/>
                  <a:pt x="7068" y="17510"/>
                  <a:pt x="8732" y="15669"/>
                </a:cubicBezTo>
                <a:cubicBezTo>
                  <a:pt x="8850" y="15538"/>
                  <a:pt x="8982" y="15417"/>
                  <a:pt x="9151" y="15248"/>
                </a:cubicBezTo>
                <a:cubicBezTo>
                  <a:pt x="9312" y="15457"/>
                  <a:pt x="9442" y="15618"/>
                  <a:pt x="9566" y="15782"/>
                </a:cubicBezTo>
                <a:cubicBezTo>
                  <a:pt x="10552" y="17091"/>
                  <a:pt x="11622" y="18348"/>
                  <a:pt x="12799" y="19538"/>
                </a:cubicBezTo>
                <a:cubicBezTo>
                  <a:pt x="13137" y="19880"/>
                  <a:pt x="13363" y="19913"/>
                  <a:pt x="13764" y="19639"/>
                </a:cubicBezTo>
                <a:cubicBezTo>
                  <a:pt x="14071" y="19429"/>
                  <a:pt x="14340" y="19181"/>
                  <a:pt x="14638" y="18942"/>
                </a:cubicBezTo>
                <a:cubicBezTo>
                  <a:pt x="14977" y="19118"/>
                  <a:pt x="15325" y="19299"/>
                  <a:pt x="15670" y="19479"/>
                </a:cubicBezTo>
                <a:cubicBezTo>
                  <a:pt x="15874" y="19336"/>
                  <a:pt x="16024" y="19228"/>
                  <a:pt x="16179" y="19123"/>
                </a:cubicBezTo>
                <a:cubicBezTo>
                  <a:pt x="16407" y="18969"/>
                  <a:pt x="16586" y="18817"/>
                  <a:pt x="16625" y="18532"/>
                </a:cubicBezTo>
                <a:cubicBezTo>
                  <a:pt x="16663" y="18245"/>
                  <a:pt x="16848" y="17980"/>
                  <a:pt x="17238" y="17893"/>
                </a:cubicBezTo>
                <a:cubicBezTo>
                  <a:pt x="17537" y="17826"/>
                  <a:pt x="17736" y="17646"/>
                  <a:pt x="17893" y="17435"/>
                </a:cubicBezTo>
                <a:cubicBezTo>
                  <a:pt x="18144" y="17098"/>
                  <a:pt x="18337" y="16737"/>
                  <a:pt x="18424" y="16377"/>
                </a:cubicBezTo>
                <a:cubicBezTo>
                  <a:pt x="16705" y="14528"/>
                  <a:pt x="15014" y="12708"/>
                  <a:pt x="13308" y="10873"/>
                </a:cubicBezTo>
                <a:cubicBezTo>
                  <a:pt x="13494" y="10665"/>
                  <a:pt x="13612" y="10530"/>
                  <a:pt x="13734" y="10397"/>
                </a:cubicBezTo>
                <a:cubicBezTo>
                  <a:pt x="15805" y="8137"/>
                  <a:pt x="18039" y="6000"/>
                  <a:pt x="20413" y="3968"/>
                </a:cubicBezTo>
                <a:cubicBezTo>
                  <a:pt x="20703" y="3719"/>
                  <a:pt x="20983" y="3471"/>
                  <a:pt x="21190" y="3153"/>
                </a:cubicBezTo>
                <a:cubicBezTo>
                  <a:pt x="21585" y="2544"/>
                  <a:pt x="21600" y="2565"/>
                  <a:pt x="21129" y="2026"/>
                </a:cubicBezTo>
                <a:cubicBezTo>
                  <a:pt x="20955" y="1827"/>
                  <a:pt x="20762" y="1776"/>
                  <a:pt x="20487" y="1772"/>
                </a:cubicBezTo>
                <a:cubicBezTo>
                  <a:pt x="19961" y="1764"/>
                  <a:pt x="19720" y="1486"/>
                  <a:pt x="19806" y="1064"/>
                </a:cubicBezTo>
                <a:cubicBezTo>
                  <a:pt x="19825" y="971"/>
                  <a:pt x="19804" y="847"/>
                  <a:pt x="19743" y="773"/>
                </a:cubicBezTo>
                <a:cubicBezTo>
                  <a:pt x="19597" y="599"/>
                  <a:pt x="19434" y="429"/>
                  <a:pt x="19245" y="289"/>
                </a:cubicBezTo>
                <a:cubicBezTo>
                  <a:pt x="18978" y="92"/>
                  <a:pt x="18816" y="-4"/>
                  <a:pt x="18655" y="0"/>
                </a:cubicBezTo>
                <a:close/>
              </a:path>
            </a:pathLst>
          </a:custGeom>
          <a:solidFill>
            <a:schemeClr val="accent5">
              <a:alpha val="40000"/>
            </a:schemeClr>
          </a:solidFill>
          <a:ln w="12700">
            <a:miter lim="400000"/>
          </a:ln>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47" name="Slide Number"/>
          <p:cNvSpPr txBox="1">
            <a:spLocks noGrp="1"/>
          </p:cNvSpPr>
          <p:nvPr>
            <p:ph type="sldNum" sz="quarter" idx="4294967295"/>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11</a:t>
            </a:fld>
            <a:endParaRPr/>
          </a:p>
        </p:txBody>
      </p:sp>
      <p:sp>
        <p:nvSpPr>
          <p:cNvPr id="2" name="Capital de Temps">
            <a:extLst>
              <a:ext uri="{FF2B5EF4-FFF2-40B4-BE49-F238E27FC236}">
                <a16:creationId xmlns:a16="http://schemas.microsoft.com/office/drawing/2014/main" id="{CC0F6969-E43E-877F-FACE-A2C2E4F9455F}"/>
              </a:ext>
            </a:extLst>
          </p:cNvPr>
          <p:cNvSpPr txBox="1"/>
          <p:nvPr/>
        </p:nvSpPr>
        <p:spPr>
          <a:xfrm>
            <a:off x="1613681" y="5873002"/>
            <a:ext cx="2574034" cy="3267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lnSpcReduction="10000"/>
          </a:bodyPr>
          <a:lstStyle>
            <a:lvl1pPr defTabSz="718184">
              <a:lnSpc>
                <a:spcPct val="100000"/>
              </a:lnSpc>
              <a:defRPr sz="3828" b="1" spc="-38"/>
            </a:lvl1pPr>
          </a:lstStyle>
          <a:p>
            <a:r>
              <a:rPr lang="fr-FR" sz="1914" dirty="0"/>
              <a:t>5 min</a:t>
            </a:r>
            <a:endParaRPr sz="1914" dirty="0"/>
          </a:p>
        </p:txBody>
      </p:sp>
      <p:sp>
        <p:nvSpPr>
          <p:cNvPr id="3" name="Capital de Temps">
            <a:extLst>
              <a:ext uri="{FF2B5EF4-FFF2-40B4-BE49-F238E27FC236}">
                <a16:creationId xmlns:a16="http://schemas.microsoft.com/office/drawing/2014/main" id="{C11F6A12-7A96-B4B0-3E31-EE8C95909618}"/>
              </a:ext>
            </a:extLst>
          </p:cNvPr>
          <p:cNvSpPr txBox="1"/>
          <p:nvPr/>
        </p:nvSpPr>
        <p:spPr>
          <a:xfrm>
            <a:off x="7777723" y="5829113"/>
            <a:ext cx="2574034" cy="3267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fontScale="85000" lnSpcReduction="10000"/>
          </a:bodyPr>
          <a:lstStyle>
            <a:lvl1pPr defTabSz="718184">
              <a:lnSpc>
                <a:spcPct val="100000"/>
              </a:lnSpc>
              <a:defRPr sz="3828" b="1" spc="-38"/>
            </a:lvl1pPr>
          </a:lstStyle>
          <a:p>
            <a:r>
              <a:rPr lang="fr-FR" sz="1914" dirty="0"/>
              <a:t>0 HR &amp; « Kafka + AIRFLOW »</a:t>
            </a:r>
            <a:endParaRPr sz="1914" dirty="0"/>
          </a:p>
        </p:txBody>
      </p:sp>
      <p:sp>
        <p:nvSpPr>
          <p:cNvPr id="4" name="Near Out of Distribution">
            <a:extLst>
              <a:ext uri="{FF2B5EF4-FFF2-40B4-BE49-F238E27FC236}">
                <a16:creationId xmlns:a16="http://schemas.microsoft.com/office/drawing/2014/main" id="{A82660FB-CDAC-BC18-3873-FE87AFF84DE5}"/>
              </a:ext>
            </a:extLst>
          </p:cNvPr>
          <p:cNvSpPr txBox="1"/>
          <p:nvPr/>
        </p:nvSpPr>
        <p:spPr>
          <a:xfrm>
            <a:off x="8664623" y="2165025"/>
            <a:ext cx="2635153" cy="3267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lnSpcReduction="10000"/>
          </a:bodyPr>
          <a:lstStyle>
            <a:lvl1pPr defTabSz="718184">
              <a:lnSpc>
                <a:spcPct val="100000"/>
              </a:lnSpc>
              <a:defRPr sz="3828" b="1" spc="-38"/>
            </a:lvl1pPr>
          </a:lstStyle>
          <a:p>
            <a:r>
              <a:rPr sz="1914" dirty="0"/>
              <a:t>Near Out of Distribution</a:t>
            </a:r>
          </a:p>
        </p:txBody>
      </p:sp>
      <p:sp>
        <p:nvSpPr>
          <p:cNvPr id="5" name="Thresholding, Prédictions au environs de 0.5">
            <a:extLst>
              <a:ext uri="{FF2B5EF4-FFF2-40B4-BE49-F238E27FC236}">
                <a16:creationId xmlns:a16="http://schemas.microsoft.com/office/drawing/2014/main" id="{7E58A459-6EB5-3EA6-A072-50CDA862C184}"/>
              </a:ext>
            </a:extLst>
          </p:cNvPr>
          <p:cNvSpPr txBox="1"/>
          <p:nvPr/>
        </p:nvSpPr>
        <p:spPr>
          <a:xfrm>
            <a:off x="8705182" y="2421086"/>
            <a:ext cx="3067116" cy="4269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742950">
              <a:lnSpc>
                <a:spcPct val="100000"/>
              </a:lnSpc>
              <a:defRPr sz="2700" spc="-26"/>
            </a:lvl1pPr>
          </a:lstStyle>
          <a:p>
            <a:r>
              <a:rPr lang="fr-FR" sz="1350" dirty="0" err="1"/>
              <a:t>Thresholding</a:t>
            </a:r>
            <a:r>
              <a:rPr lang="fr-FR" sz="1350" dirty="0"/>
              <a:t>, </a:t>
            </a:r>
            <a:r>
              <a:rPr lang="fr-FR" sz="1350" dirty="0" err="1"/>
              <a:t>predictions</a:t>
            </a:r>
            <a:r>
              <a:rPr lang="fr-FR" sz="1350" dirty="0"/>
              <a:t> </a:t>
            </a:r>
            <a:r>
              <a:rPr lang="fr-FR" sz="1350" dirty="0" err="1"/>
              <a:t>around</a:t>
            </a:r>
            <a:r>
              <a:rPr lang="fr-FR" sz="1350" dirty="0"/>
              <a:t> 0.5</a:t>
            </a:r>
            <a:endParaRPr sz="1350" dirty="0"/>
          </a:p>
        </p:txBody>
      </p:sp>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244"/>
                                        </p:tgtEl>
                                        <p:attrNameLst>
                                          <p:attrName>style.visibility</p:attrName>
                                        </p:attrNameLst>
                                      </p:cBhvr>
                                      <p:to>
                                        <p:strVal val="visible"/>
                                      </p:to>
                                    </p:set>
                                    <p:animEffect transition="in" filter="fade">
                                      <p:cBhvr>
                                        <p:cTn id="7" dur="1000"/>
                                        <p:tgtEl>
                                          <p:spTgt spid="244"/>
                                        </p:tgtEl>
                                      </p:cBhvr>
                                    </p:animEffect>
                                  </p:childTnLst>
                                </p:cTn>
                              </p:par>
                            </p:childTnLst>
                          </p:cTn>
                        </p:par>
                        <p:par>
                          <p:cTn id="8" fill="hold">
                            <p:stCondLst>
                              <p:cond delay="1000"/>
                            </p:stCondLst>
                            <p:childTnLst>
                              <p:par>
                                <p:cTn id="9" presetID="10" presetClass="entr" fill="hold" grpId="0" nodeType="afterEffect">
                                  <p:stCondLst>
                                    <p:cond delay="0"/>
                                  </p:stCondLst>
                                  <p:iterate>
                                    <p:tmAbs val="0"/>
                                  </p:iterate>
                                  <p:childTnLst>
                                    <p:set>
                                      <p:cBhvr>
                                        <p:cTn id="10" fill="hold"/>
                                        <p:tgtEl>
                                          <p:spTgt spid="245"/>
                                        </p:tgtEl>
                                        <p:attrNameLst>
                                          <p:attrName>style.visibility</p:attrName>
                                        </p:attrNameLst>
                                      </p:cBhvr>
                                      <p:to>
                                        <p:strVal val="visible"/>
                                      </p:to>
                                    </p:set>
                                    <p:animEffect transition="in" filter="fade">
                                      <p:cBhvr>
                                        <p:cTn id="11" dur="1000"/>
                                        <p:tgtEl>
                                          <p:spTgt spid="24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fill="hold" grpId="0" nodeType="clickEffect">
                                  <p:stCondLst>
                                    <p:cond delay="0"/>
                                  </p:stCondLst>
                                  <p:iterate>
                                    <p:tmAbs val="0"/>
                                  </p:iterate>
                                  <p:childTnLst>
                                    <p:set>
                                      <p:cBhvr>
                                        <p:cTn id="15" fill="hold"/>
                                        <p:tgtEl>
                                          <p:spTgt spid="246"/>
                                        </p:tgtEl>
                                        <p:attrNameLst>
                                          <p:attrName>style.visibility</p:attrName>
                                        </p:attrNameLst>
                                      </p:cBhvr>
                                      <p:to>
                                        <p:strVal val="visible"/>
                                      </p:to>
                                    </p:set>
                                    <p:animEffect transition="in" filter="fade">
                                      <p:cBhvr>
                                        <p:cTn id="16" dur="2000"/>
                                        <p:tgtEl>
                                          <p:spTgt spid="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0" animBg="1" advAuto="0"/>
      <p:bldP spid="245" grpId="0" animBg="1" advAuto="0"/>
      <p:bldP spid="246" grpId="0"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Distance de Mahalanobis"/>
          <p:cNvSpPr txBox="1">
            <a:spLocks noGrp="1"/>
          </p:cNvSpPr>
          <p:nvPr>
            <p:ph type="body" sz="quarter" idx="1"/>
          </p:nvPr>
        </p:nvSpPr>
        <p:spPr>
          <a:xfrm>
            <a:off x="353449" y="782473"/>
            <a:ext cx="5369721" cy="1044726"/>
          </a:xfrm>
          <a:prstGeom prst="rect">
            <a:avLst/>
          </a:prstGeom>
        </p:spPr>
        <p:txBody>
          <a:bodyPr>
            <a:normAutofit fontScale="55000" lnSpcReduction="20000"/>
          </a:bodyPr>
          <a:lstStyle>
            <a:lvl1pPr defTabSz="1511808">
              <a:defRPr sz="7936" spc="-79">
                <a:solidFill>
                  <a:srgbClr val="392160"/>
                </a:solidFill>
              </a:defRPr>
            </a:lvl1pPr>
          </a:lstStyle>
          <a:p>
            <a:r>
              <a:rPr dirty="0" err="1"/>
              <a:t>Mahalanobis</a:t>
            </a:r>
            <a:r>
              <a:rPr lang="fr-FR" dirty="0"/>
              <a:t> Distance</a:t>
            </a:r>
            <a:endParaRPr dirty="0"/>
          </a:p>
        </p:txBody>
      </p:sp>
      <p:sp>
        <p:nvSpPr>
          <p:cNvPr id="269" name="La distance de Mahalanobis est une mesure statistique qui évalue la similarité entre un ensemble de données.…"/>
          <p:cNvSpPr txBox="1"/>
          <p:nvPr/>
        </p:nvSpPr>
        <p:spPr>
          <a:xfrm>
            <a:off x="353449" y="2356971"/>
            <a:ext cx="5545552" cy="16271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oAutofit/>
          </a:bodyPr>
          <a:lstStyle/>
          <a:p>
            <a:pPr defTabSz="926569">
              <a:spcBef>
                <a:spcPts val="900"/>
              </a:spcBef>
              <a:defRPr sz="3343"/>
            </a:pPr>
            <a:r>
              <a:rPr lang="en-US" sz="2000" dirty="0" err="1"/>
              <a:t>Mahalanobis</a:t>
            </a:r>
            <a:r>
              <a:rPr lang="en-US" sz="2000" dirty="0"/>
              <a:t> distance is a statistical measure that evaluates how similar a data point is to a distribution. Unlike Euclidean distance, it considers the variability and relationships between variables, providing a more precise measure. It is especially useful for identifying anomalies in multidimensional data.</a:t>
            </a:r>
            <a:endParaRPr sz="2000" dirty="0"/>
          </a:p>
        </p:txBody>
      </p:sp>
      <p:sp>
        <p:nvSpPr>
          <p:cNvPr id="270" name="Prasanta Chandra Mahalanobis, 19361"/>
          <p:cNvSpPr txBox="1"/>
          <p:nvPr/>
        </p:nvSpPr>
        <p:spPr>
          <a:xfrm>
            <a:off x="353449" y="1818375"/>
            <a:ext cx="3810648" cy="3957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676909">
              <a:lnSpc>
                <a:spcPct val="100000"/>
              </a:lnSpc>
              <a:defRPr sz="3607" b="1" spc="-36"/>
            </a:lvl1pPr>
          </a:lstStyle>
          <a:p>
            <a:r>
              <a:rPr sz="1804" dirty="0"/>
              <a:t>Prasanta Chandra </a:t>
            </a:r>
            <a:r>
              <a:rPr sz="1804" dirty="0" err="1"/>
              <a:t>Mahalanobis</a:t>
            </a:r>
            <a:r>
              <a:rPr sz="1804" dirty="0"/>
              <a:t>, 1961</a:t>
            </a:r>
          </a:p>
        </p:txBody>
      </p:sp>
      <p:sp>
        <p:nvSpPr>
          <p:cNvPr id="271" name="avec X l’observation en question, µ la moyenne de la distribution et ∑ la matrice de covariance."/>
          <p:cNvSpPr txBox="1"/>
          <p:nvPr/>
        </p:nvSpPr>
        <p:spPr>
          <a:xfrm>
            <a:off x="366792" y="5510139"/>
            <a:ext cx="5545552" cy="5084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ormAutofit fontScale="92500" lnSpcReduction="10000"/>
          </a:bodyPr>
          <a:lstStyle/>
          <a:p>
            <a:pPr defTabSz="938760">
              <a:spcBef>
                <a:spcPts val="900"/>
              </a:spcBef>
              <a:defRPr sz="3387"/>
            </a:pPr>
            <a:r>
              <a:rPr lang="en-US" sz="1693" dirty="0"/>
              <a:t>where X is the observation in question, µ is the mean of the distribution, and ∑ is the covariance matrix</a:t>
            </a:r>
            <a:endParaRPr sz="1693" dirty="0"/>
          </a:p>
        </p:txBody>
      </p:sp>
      <p:pic>
        <p:nvPicPr>
          <p:cNvPr id="272" name="Screenshot 2024-09-05 at 1.44.26 PM.png" descr="Screenshot 2024-09-05 at 1.44.26 PM.png"/>
          <p:cNvPicPr>
            <a:picLocks noChangeAspect="1"/>
          </p:cNvPicPr>
          <p:nvPr/>
        </p:nvPicPr>
        <p:blipFill>
          <a:blip r:embed="rId2"/>
          <a:stretch>
            <a:fillRect/>
          </a:stretch>
        </p:blipFill>
        <p:spPr>
          <a:xfrm>
            <a:off x="876728" y="4344282"/>
            <a:ext cx="4233473" cy="460161"/>
          </a:xfrm>
          <a:prstGeom prst="rect">
            <a:avLst/>
          </a:prstGeom>
          <a:ln w="12700">
            <a:miter lim="400000"/>
          </a:ln>
        </p:spPr>
      </p:pic>
      <p:sp>
        <p:nvSpPr>
          <p:cNvPr id="273" name="Slide Number"/>
          <p:cNvSpPr txBox="1">
            <a:spLocks noGrp="1"/>
          </p:cNvSpPr>
          <p:nvPr>
            <p:ph type="sldNum" sz="quarter" idx="4294967295"/>
          </p:nvPr>
        </p:nvSpPr>
        <p:spPr>
          <a:xfrm>
            <a:off x="6006910" y="6350000"/>
            <a:ext cx="178182"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12</a:t>
            </a:fld>
            <a:endParaRPr/>
          </a:p>
        </p:txBody>
      </p:sp>
      <p:pic>
        <p:nvPicPr>
          <p:cNvPr id="274" name="Image" descr="Image"/>
          <p:cNvPicPr>
            <a:picLocks noChangeAspect="1"/>
          </p:cNvPicPr>
          <p:nvPr/>
        </p:nvPicPr>
        <p:blipFill>
          <a:blip r:embed="rId3">
            <a:alphaModFix amt="10000"/>
          </a:blip>
          <a:srcRect l="3673" t="10118" r="3673" b="5149"/>
          <a:stretch>
            <a:fillRect/>
          </a:stretch>
        </p:blipFill>
        <p:spPr>
          <a:xfrm>
            <a:off x="7202140" y="2744738"/>
            <a:ext cx="4933790" cy="4086220"/>
          </a:xfrm>
          <a:prstGeom prst="rect">
            <a:avLst/>
          </a:prstGeom>
          <a:ln w="12700">
            <a:miter lim="400000"/>
          </a:ln>
        </p:spPr>
      </p:pic>
      <p:sp>
        <p:nvSpPr>
          <p:cNvPr id="275" name="1ère Optimization"/>
          <p:cNvSpPr txBox="1"/>
          <p:nvPr/>
        </p:nvSpPr>
        <p:spPr>
          <a:xfrm>
            <a:off x="353449" y="333928"/>
            <a:ext cx="1103724" cy="2146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fontScale="92500" lnSpcReduction="10000"/>
          </a:bodyPr>
          <a:lstStyle>
            <a:lvl1pPr defTabSz="2316479">
              <a:defRPr sz="2280"/>
            </a:lvl1pPr>
          </a:lstStyle>
          <a:p>
            <a:r>
              <a:rPr lang="fr-FR" sz="1140" dirty="0"/>
              <a:t>First</a:t>
            </a:r>
            <a:r>
              <a:rPr sz="1140" dirty="0"/>
              <a:t> Optimization</a:t>
            </a:r>
          </a:p>
        </p:txBody>
      </p:sp>
      <p:sp>
        <p:nvSpPr>
          <p:cNvPr id="276" name="Automatisation de la Detection des valeurs aberrantes par Distance de Mahalanobis"/>
          <p:cNvSpPr txBox="1"/>
          <p:nvPr/>
        </p:nvSpPr>
        <p:spPr>
          <a:xfrm>
            <a:off x="353449" y="525287"/>
            <a:ext cx="9243330" cy="4116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775969">
              <a:lnSpc>
                <a:spcPct val="100000"/>
              </a:lnSpc>
              <a:defRPr sz="4136" b="1" spc="-41"/>
            </a:lvl1pPr>
          </a:lstStyle>
          <a:p>
            <a:pPr algn="l"/>
            <a:r>
              <a:rPr lang="en-US" sz="2068" dirty="0"/>
              <a:t>Automation of outlier detection using </a:t>
            </a:r>
            <a:r>
              <a:rPr lang="en-US" sz="2068" dirty="0" err="1"/>
              <a:t>Mahalanobis</a:t>
            </a:r>
            <a:r>
              <a:rPr lang="en-US" sz="2068" dirty="0"/>
              <a:t> distance</a:t>
            </a:r>
            <a:endParaRPr sz="2068" dirty="0"/>
          </a:p>
        </p:txBody>
      </p:sp>
      <p:pic>
        <p:nvPicPr>
          <p:cNvPr id="267" name="Image" descr="Image"/>
          <p:cNvPicPr>
            <a:picLocks noChangeAspect="1"/>
          </p:cNvPicPr>
          <p:nvPr/>
        </p:nvPicPr>
        <p:blipFill>
          <a:blip r:embed="rId4"/>
          <a:stretch>
            <a:fillRect/>
          </a:stretch>
        </p:blipFill>
        <p:spPr>
          <a:xfrm>
            <a:off x="6714486" y="1199902"/>
            <a:ext cx="4973366" cy="4458196"/>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 name="2ème Optimization"/>
          <p:cNvSpPr txBox="1"/>
          <p:nvPr/>
        </p:nvSpPr>
        <p:spPr>
          <a:xfrm>
            <a:off x="353449" y="333928"/>
            <a:ext cx="1245001" cy="2146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p>
            <a:r>
              <a:rPr lang="fr-FR" sz="900" dirty="0"/>
              <a:t>Second</a:t>
            </a:r>
            <a:r>
              <a:rPr sz="900" dirty="0"/>
              <a:t> Optimization</a:t>
            </a:r>
          </a:p>
        </p:txBody>
      </p:sp>
      <p:sp>
        <p:nvSpPr>
          <p:cNvPr id="295" name="Automatisation de la Detection des valeurs aberrantes par ML"/>
          <p:cNvSpPr txBox="1"/>
          <p:nvPr/>
        </p:nvSpPr>
        <p:spPr>
          <a:xfrm>
            <a:off x="353449" y="525287"/>
            <a:ext cx="7338706" cy="4116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825500">
              <a:lnSpc>
                <a:spcPct val="100000"/>
              </a:lnSpc>
              <a:defRPr sz="4400" b="1" spc="-44"/>
            </a:lvl1pPr>
          </a:lstStyle>
          <a:p>
            <a:pPr algn="l"/>
            <a:r>
              <a:rPr lang="en-US" sz="2200" dirty="0"/>
              <a:t>Automation of outlier detection using ML</a:t>
            </a:r>
            <a:endParaRPr sz="2200" dirty="0"/>
          </a:p>
        </p:txBody>
      </p:sp>
      <p:pic>
        <p:nvPicPr>
          <p:cNvPr id="297" name="Image" descr="Image"/>
          <p:cNvPicPr>
            <a:picLocks noChangeAspect="1"/>
          </p:cNvPicPr>
          <p:nvPr/>
        </p:nvPicPr>
        <p:blipFill>
          <a:blip r:embed="rId2">
            <a:alphaModFix amt="10000"/>
          </a:blip>
          <a:srcRect l="3673" t="10118" r="3673" b="5149"/>
          <a:stretch>
            <a:fillRect/>
          </a:stretch>
        </p:blipFill>
        <p:spPr>
          <a:xfrm>
            <a:off x="7202140" y="2744738"/>
            <a:ext cx="4933790" cy="4086220"/>
          </a:xfrm>
          <a:prstGeom prst="rect">
            <a:avLst/>
          </a:prstGeom>
          <a:ln w="12700">
            <a:miter lim="400000"/>
          </a:ln>
        </p:spPr>
      </p:pic>
      <p:sp>
        <p:nvSpPr>
          <p:cNvPr id="298" name="Isolation Forest"/>
          <p:cNvSpPr txBox="1">
            <a:spLocks noGrp="1"/>
          </p:cNvSpPr>
          <p:nvPr>
            <p:ph type="body" sz="quarter" idx="1"/>
          </p:nvPr>
        </p:nvSpPr>
        <p:spPr>
          <a:xfrm>
            <a:off x="338170" y="901665"/>
            <a:ext cx="5369721" cy="1044726"/>
          </a:xfrm>
          <a:prstGeom prst="rect">
            <a:avLst/>
          </a:prstGeom>
        </p:spPr>
        <p:txBody>
          <a:bodyPr>
            <a:normAutofit fontScale="47500" lnSpcReduction="20000"/>
          </a:bodyPr>
          <a:lstStyle>
            <a:lvl1pPr defTabSz="1365504">
              <a:defRPr sz="12544">
                <a:solidFill>
                  <a:srgbClr val="392160"/>
                </a:solidFill>
              </a:defRPr>
            </a:lvl1pPr>
          </a:lstStyle>
          <a:p>
            <a:r>
              <a:rPr dirty="0"/>
              <a:t>Isolation Forest</a:t>
            </a:r>
          </a:p>
        </p:txBody>
      </p:sp>
      <p:sp>
        <p:nvSpPr>
          <p:cNvPr id="299" name="Isolation Forest est un algorithme de détection d'anomalies utilisant des arbres binaires. Il repose sur l'hypothèse que les anomalies, étant peu nombreuses et différentes des autres données, peuvent être isolées à l'aide de quelques partitions.…"/>
          <p:cNvSpPr txBox="1"/>
          <p:nvPr/>
        </p:nvSpPr>
        <p:spPr>
          <a:xfrm>
            <a:off x="353449" y="2615337"/>
            <a:ext cx="5369720" cy="16273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ormAutofit/>
          </a:bodyPr>
          <a:lstStyle/>
          <a:p>
            <a:pPr defTabSz="694927">
              <a:spcBef>
                <a:spcPts val="650"/>
              </a:spcBef>
              <a:defRPr sz="2508"/>
            </a:pPr>
            <a:r>
              <a:rPr lang="en-US" sz="1254" b="1" dirty="0"/>
              <a:t>Isolation Forest is an anomaly detection algorithm using binary trees. </a:t>
            </a:r>
          </a:p>
          <a:p>
            <a:pPr defTabSz="694927">
              <a:spcBef>
                <a:spcPts val="650"/>
              </a:spcBef>
              <a:defRPr sz="2508"/>
            </a:pPr>
            <a:r>
              <a:rPr lang="en-US" sz="1254" b="1" dirty="0"/>
              <a:t>It is based on the assumption that anomalies, being few and different from other data, can be isolated with a few partitions.</a:t>
            </a:r>
            <a:r>
              <a:rPr lang="en-US" sz="1254" dirty="0"/>
              <a:t> </a:t>
            </a:r>
          </a:p>
          <a:p>
            <a:pPr defTabSz="694927">
              <a:spcBef>
                <a:spcPts val="650"/>
              </a:spcBef>
              <a:defRPr sz="2508"/>
            </a:pPr>
            <a:r>
              <a:rPr lang="en-US" sz="1254" dirty="0"/>
              <a:t>It has linear time complexity and low memory usage, making it efficient for large datasets. It is ideal for uniform and normal distributions. Based on isolation trees (</a:t>
            </a:r>
            <a:r>
              <a:rPr lang="en-US" sz="1254" dirty="0" err="1"/>
              <a:t>iTrees</a:t>
            </a:r>
            <a:r>
              <a:rPr lang="en-US" sz="1254" dirty="0"/>
              <a:t>), an isolation score is calculated using the following formula:</a:t>
            </a:r>
            <a:endParaRPr sz="1254" dirty="0"/>
          </a:p>
        </p:txBody>
      </p:sp>
      <p:sp>
        <p:nvSpPr>
          <p:cNvPr id="300" name="Fei Tony Liu, 2008."/>
          <p:cNvSpPr txBox="1"/>
          <p:nvPr/>
        </p:nvSpPr>
        <p:spPr>
          <a:xfrm>
            <a:off x="353449" y="2081903"/>
            <a:ext cx="1820506" cy="395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652145">
              <a:lnSpc>
                <a:spcPct val="100000"/>
              </a:lnSpc>
              <a:defRPr sz="3476" b="1" spc="-34"/>
            </a:lvl1pPr>
          </a:lstStyle>
          <a:p>
            <a:r>
              <a:rPr sz="1738"/>
              <a:t>Fei Tony Liu, 2008.</a:t>
            </a:r>
          </a:p>
        </p:txBody>
      </p:sp>
      <p:grpSp>
        <p:nvGrpSpPr>
          <p:cNvPr id="303" name="Group"/>
          <p:cNvGrpSpPr/>
          <p:nvPr/>
        </p:nvGrpSpPr>
        <p:grpSpPr>
          <a:xfrm>
            <a:off x="6094502" y="1476798"/>
            <a:ext cx="6062264" cy="4565974"/>
            <a:chOff x="0" y="0"/>
            <a:chExt cx="12124526" cy="9131945"/>
          </a:xfrm>
        </p:grpSpPr>
        <p:pic>
          <p:nvPicPr>
            <p:cNvPr id="301" name="Image" descr="Image"/>
            <p:cNvPicPr>
              <a:picLocks noChangeAspect="1"/>
            </p:cNvPicPr>
            <p:nvPr/>
          </p:nvPicPr>
          <p:blipFill>
            <a:blip r:embed="rId3"/>
            <a:stretch>
              <a:fillRect/>
            </a:stretch>
          </p:blipFill>
          <p:spPr>
            <a:xfrm>
              <a:off x="0" y="0"/>
              <a:ext cx="12124527" cy="8062809"/>
            </a:xfrm>
            <a:prstGeom prst="rect">
              <a:avLst/>
            </a:prstGeom>
            <a:ln w="12700" cap="flat">
              <a:noFill/>
              <a:miter lim="400000"/>
            </a:ln>
            <a:effectLst/>
          </p:spPr>
        </p:pic>
        <p:sp>
          <p:nvSpPr>
            <p:cNvPr id="302" name="Caption"/>
            <p:cNvSpPr/>
            <p:nvPr/>
          </p:nvSpPr>
          <p:spPr>
            <a:xfrm>
              <a:off x="0" y="8164408"/>
              <a:ext cx="12124527" cy="967538"/>
            </a:xfrm>
            <a:prstGeom prst="roundRect">
              <a:avLst>
                <a:gd name="adj" fmla="val 0"/>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numCol="1" anchor="ctr">
              <a:noAutofit/>
            </a:bodyPr>
            <a:lstStyle>
              <a:lvl1pPr>
                <a:defRPr>
                  <a:latin typeface="Canela Text Regular"/>
                  <a:ea typeface="Canela Text Regular"/>
                  <a:cs typeface="Canela Text Regular"/>
                  <a:sym typeface="Canela Text Regular"/>
                </a:defRPr>
              </a:lvl1pPr>
            </a:lstStyle>
            <a:p>
              <a:r>
                <a:rPr lang="en-US" sz="900" dirty="0"/>
                <a:t>The following image shows an </a:t>
              </a:r>
              <a:r>
                <a:rPr lang="en-US" sz="900" b="1" dirty="0"/>
                <a:t>example of identifying an outlier in a two-dimensional Gaussian distribution</a:t>
              </a:r>
              <a:endParaRPr sz="900" dirty="0"/>
            </a:p>
          </p:txBody>
        </p:sp>
      </p:grpSp>
      <p:pic>
        <p:nvPicPr>
          <p:cNvPr id="304" name="Screenshot 2024-09-05 at 2.08.58 PM.png" descr="Screenshot 2024-09-05 at 2.08.58 PM.png"/>
          <p:cNvPicPr>
            <a:picLocks noChangeAspect="1"/>
          </p:cNvPicPr>
          <p:nvPr/>
        </p:nvPicPr>
        <p:blipFill>
          <a:blip r:embed="rId4"/>
          <a:stretch>
            <a:fillRect/>
          </a:stretch>
        </p:blipFill>
        <p:spPr>
          <a:xfrm>
            <a:off x="1828161" y="4127229"/>
            <a:ext cx="1820506" cy="781686"/>
          </a:xfrm>
          <a:prstGeom prst="rect">
            <a:avLst/>
          </a:prstGeom>
          <a:ln w="12700">
            <a:miter lim="400000"/>
          </a:ln>
        </p:spPr>
      </p:pic>
      <p:sp>
        <p:nvSpPr>
          <p:cNvPr id="305" name="avec H(x) représente la longueur moyenne du chemin pour le point x à travers tous les arbres, et c(n) est la longueur moyenne du chemin pour des recherches infructueuses dans un arbre de recherche binaire défini par:"/>
          <p:cNvSpPr txBox="1"/>
          <p:nvPr/>
        </p:nvSpPr>
        <p:spPr>
          <a:xfrm>
            <a:off x="338170" y="4908915"/>
            <a:ext cx="5354441" cy="5017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oAutofit/>
          </a:bodyPr>
          <a:lstStyle>
            <a:lvl1pPr algn="l" defTabSz="1194786">
              <a:spcBef>
                <a:spcPts val="1100"/>
              </a:spcBef>
              <a:defRPr sz="2156"/>
            </a:lvl1pPr>
          </a:lstStyle>
          <a:p>
            <a:r>
              <a:rPr lang="en-US" sz="1100" dirty="0"/>
              <a:t>With:</a:t>
            </a:r>
          </a:p>
          <a:p>
            <a:r>
              <a:rPr lang="en-US" sz="1100" dirty="0"/>
              <a:t> H(x) representing the average path length for point x across all trees,</a:t>
            </a:r>
          </a:p>
          <a:p>
            <a:r>
              <a:rPr lang="en-US" sz="1100" dirty="0"/>
              <a:t>c(n) being the average path length for unsuccessful searches in a binary search tree defined by:</a:t>
            </a:r>
            <a:endParaRPr sz="1100" dirty="0"/>
          </a:p>
        </p:txBody>
      </p:sp>
      <p:pic>
        <p:nvPicPr>
          <p:cNvPr id="306" name="Screenshot 2024-09-05 at 2.12.10 PM.png" descr="Screenshot 2024-09-05 at 2.12.10 PM.png"/>
          <p:cNvPicPr>
            <a:picLocks noChangeAspect="1"/>
          </p:cNvPicPr>
          <p:nvPr/>
        </p:nvPicPr>
        <p:blipFill>
          <a:blip r:embed="rId5"/>
          <a:stretch>
            <a:fillRect/>
          </a:stretch>
        </p:blipFill>
        <p:spPr>
          <a:xfrm>
            <a:off x="1886905" y="5956335"/>
            <a:ext cx="2000251" cy="41275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Isolation Forest"/>
          <p:cNvSpPr txBox="1">
            <a:spLocks noGrp="1"/>
          </p:cNvSpPr>
          <p:nvPr>
            <p:ph type="body" sz="quarter" idx="1"/>
          </p:nvPr>
        </p:nvSpPr>
        <p:spPr>
          <a:xfrm>
            <a:off x="2967283" y="2381131"/>
            <a:ext cx="6257436" cy="1044726"/>
          </a:xfrm>
          <a:prstGeom prst="rect">
            <a:avLst/>
          </a:prstGeom>
        </p:spPr>
        <p:txBody>
          <a:bodyPr>
            <a:normAutofit fontScale="47500" lnSpcReduction="20000"/>
          </a:bodyPr>
          <a:lstStyle>
            <a:lvl1pPr defTabSz="1511808">
              <a:defRPr sz="13888"/>
            </a:lvl1pPr>
          </a:lstStyle>
          <a:p>
            <a:r>
              <a:t>Isolation Forest</a:t>
            </a:r>
          </a:p>
        </p:txBody>
      </p:sp>
      <p:sp>
        <p:nvSpPr>
          <p:cNvPr id="309" name="Distribution et relation non linéaire"/>
          <p:cNvSpPr txBox="1"/>
          <p:nvPr/>
        </p:nvSpPr>
        <p:spPr>
          <a:xfrm>
            <a:off x="7080433" y="4442156"/>
            <a:ext cx="4119520" cy="326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lnSpcReduction="10000"/>
          </a:bodyPr>
          <a:lstStyle>
            <a:lvl1pPr defTabSz="718184">
              <a:lnSpc>
                <a:spcPct val="100000"/>
              </a:lnSpc>
              <a:defRPr sz="3828" b="1" spc="-38"/>
            </a:lvl1pPr>
          </a:lstStyle>
          <a:p>
            <a:r>
              <a:rPr lang="fr-FR" sz="1914" dirty="0"/>
              <a:t>Non-</a:t>
            </a:r>
            <a:r>
              <a:rPr lang="fr-FR" sz="1914" dirty="0" err="1"/>
              <a:t>linear</a:t>
            </a:r>
            <a:r>
              <a:rPr lang="fr-FR" sz="1914" dirty="0"/>
              <a:t> distribution and </a:t>
            </a:r>
            <a:r>
              <a:rPr lang="fr-FR" sz="1914" dirty="0" err="1"/>
              <a:t>relationship</a:t>
            </a:r>
            <a:endParaRPr sz="1914" dirty="0"/>
          </a:p>
        </p:txBody>
      </p:sp>
      <p:sp>
        <p:nvSpPr>
          <p:cNvPr id="310" name="Performance"/>
          <p:cNvSpPr txBox="1"/>
          <p:nvPr/>
        </p:nvSpPr>
        <p:spPr>
          <a:xfrm>
            <a:off x="1651080" y="4526405"/>
            <a:ext cx="2574034" cy="3267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lnSpcReduction="10000"/>
          </a:bodyPr>
          <a:lstStyle>
            <a:lvl1pPr defTabSz="718184">
              <a:lnSpc>
                <a:spcPct val="100000"/>
              </a:lnSpc>
              <a:defRPr sz="3828" b="1" spc="-38"/>
            </a:lvl1pPr>
          </a:lstStyle>
          <a:p>
            <a:r>
              <a:rPr sz="1914" dirty="0"/>
              <a:t>Performance</a:t>
            </a:r>
          </a:p>
        </p:txBody>
      </p:sp>
      <p:sp>
        <p:nvSpPr>
          <p:cNvPr id="311" name="Hourglass"/>
          <p:cNvSpPr/>
          <p:nvPr/>
        </p:nvSpPr>
        <p:spPr>
          <a:xfrm>
            <a:off x="2709940" y="5020843"/>
            <a:ext cx="456313" cy="765232"/>
          </a:xfrm>
          <a:custGeom>
            <a:avLst/>
            <a:gdLst/>
            <a:ahLst/>
            <a:cxnLst>
              <a:cxn ang="0">
                <a:pos x="wd2" y="hd2"/>
              </a:cxn>
              <a:cxn ang="5400000">
                <a:pos x="wd2" y="hd2"/>
              </a:cxn>
              <a:cxn ang="10800000">
                <a:pos x="wd2" y="hd2"/>
              </a:cxn>
              <a:cxn ang="16200000">
                <a:pos x="wd2" y="hd2"/>
              </a:cxn>
            </a:cxnLst>
            <a:rect l="0" t="0" r="r" b="b"/>
            <a:pathLst>
              <a:path w="21600" h="21600" extrusionOk="0">
                <a:moveTo>
                  <a:pt x="898" y="0"/>
                </a:moveTo>
                <a:cubicBezTo>
                  <a:pt x="404" y="0"/>
                  <a:pt x="0" y="242"/>
                  <a:pt x="0" y="537"/>
                </a:cubicBezTo>
                <a:lnTo>
                  <a:pt x="0" y="901"/>
                </a:lnTo>
                <a:cubicBezTo>
                  <a:pt x="0" y="1196"/>
                  <a:pt x="404" y="1438"/>
                  <a:pt x="898" y="1438"/>
                </a:cubicBezTo>
                <a:lnTo>
                  <a:pt x="20702" y="1438"/>
                </a:lnTo>
                <a:cubicBezTo>
                  <a:pt x="21196" y="1438"/>
                  <a:pt x="21600" y="1196"/>
                  <a:pt x="21600" y="901"/>
                </a:cubicBezTo>
                <a:lnTo>
                  <a:pt x="21600" y="537"/>
                </a:lnTo>
                <a:cubicBezTo>
                  <a:pt x="21600" y="242"/>
                  <a:pt x="21196" y="0"/>
                  <a:pt x="20702" y="0"/>
                </a:cubicBezTo>
                <a:lnTo>
                  <a:pt x="898" y="0"/>
                </a:lnTo>
                <a:close/>
                <a:moveTo>
                  <a:pt x="2670" y="2035"/>
                </a:moveTo>
                <a:cubicBezTo>
                  <a:pt x="2211" y="2035"/>
                  <a:pt x="1818" y="2231"/>
                  <a:pt x="1734" y="2499"/>
                </a:cubicBezTo>
                <a:cubicBezTo>
                  <a:pt x="1688" y="2648"/>
                  <a:pt x="678" y="6175"/>
                  <a:pt x="7600" y="10445"/>
                </a:cubicBezTo>
                <a:lnTo>
                  <a:pt x="7609" y="10452"/>
                </a:lnTo>
                <a:cubicBezTo>
                  <a:pt x="7626" y="10469"/>
                  <a:pt x="7637" y="10489"/>
                  <a:pt x="7652" y="10509"/>
                </a:cubicBezTo>
                <a:lnTo>
                  <a:pt x="7657" y="10516"/>
                </a:lnTo>
                <a:cubicBezTo>
                  <a:pt x="7692" y="10583"/>
                  <a:pt x="7734" y="10686"/>
                  <a:pt x="7739" y="10800"/>
                </a:cubicBezTo>
                <a:cubicBezTo>
                  <a:pt x="7733" y="10917"/>
                  <a:pt x="7692" y="11018"/>
                  <a:pt x="7657" y="11084"/>
                </a:cubicBezTo>
                <a:lnTo>
                  <a:pt x="7654" y="11089"/>
                </a:lnTo>
                <a:cubicBezTo>
                  <a:pt x="7640" y="11110"/>
                  <a:pt x="7626" y="11130"/>
                  <a:pt x="7609" y="11148"/>
                </a:cubicBezTo>
                <a:lnTo>
                  <a:pt x="7603" y="11153"/>
                </a:lnTo>
                <a:cubicBezTo>
                  <a:pt x="678" y="15424"/>
                  <a:pt x="1688" y="18954"/>
                  <a:pt x="1734" y="19102"/>
                </a:cubicBezTo>
                <a:cubicBezTo>
                  <a:pt x="1818" y="19371"/>
                  <a:pt x="2211" y="19565"/>
                  <a:pt x="2670" y="19565"/>
                </a:cubicBezTo>
                <a:lnTo>
                  <a:pt x="18930" y="19565"/>
                </a:lnTo>
                <a:cubicBezTo>
                  <a:pt x="19389" y="19565"/>
                  <a:pt x="19782" y="19371"/>
                  <a:pt x="19866" y="19102"/>
                </a:cubicBezTo>
                <a:cubicBezTo>
                  <a:pt x="19912" y="18954"/>
                  <a:pt x="20920" y="15426"/>
                  <a:pt x="13997" y="11155"/>
                </a:cubicBezTo>
                <a:lnTo>
                  <a:pt x="13991" y="11148"/>
                </a:lnTo>
                <a:cubicBezTo>
                  <a:pt x="13974" y="11131"/>
                  <a:pt x="13962" y="11113"/>
                  <a:pt x="13948" y="11092"/>
                </a:cubicBezTo>
                <a:lnTo>
                  <a:pt x="13943" y="11084"/>
                </a:lnTo>
                <a:cubicBezTo>
                  <a:pt x="13908" y="11018"/>
                  <a:pt x="13866" y="10915"/>
                  <a:pt x="13861" y="10802"/>
                </a:cubicBezTo>
                <a:cubicBezTo>
                  <a:pt x="13866" y="10684"/>
                  <a:pt x="13908" y="10584"/>
                  <a:pt x="13943" y="10518"/>
                </a:cubicBezTo>
                <a:lnTo>
                  <a:pt x="13946" y="10511"/>
                </a:lnTo>
                <a:cubicBezTo>
                  <a:pt x="13960" y="10490"/>
                  <a:pt x="13974" y="10470"/>
                  <a:pt x="13991" y="10452"/>
                </a:cubicBezTo>
                <a:lnTo>
                  <a:pt x="13997" y="10447"/>
                </a:lnTo>
                <a:cubicBezTo>
                  <a:pt x="20922" y="6176"/>
                  <a:pt x="19912" y="2648"/>
                  <a:pt x="19866" y="2499"/>
                </a:cubicBezTo>
                <a:cubicBezTo>
                  <a:pt x="19782" y="2231"/>
                  <a:pt x="19389" y="2035"/>
                  <a:pt x="18930" y="2035"/>
                </a:cubicBezTo>
                <a:lnTo>
                  <a:pt x="2670" y="2035"/>
                </a:lnTo>
                <a:close/>
                <a:moveTo>
                  <a:pt x="3562" y="3170"/>
                </a:moveTo>
                <a:lnTo>
                  <a:pt x="18038" y="3170"/>
                </a:lnTo>
                <a:cubicBezTo>
                  <a:pt x="18033" y="3525"/>
                  <a:pt x="17958" y="4064"/>
                  <a:pt x="17658" y="4738"/>
                </a:cubicBezTo>
                <a:cubicBezTo>
                  <a:pt x="17139" y="5903"/>
                  <a:pt x="15820" y="7716"/>
                  <a:pt x="12489" y="9742"/>
                </a:cubicBezTo>
                <a:cubicBezTo>
                  <a:pt x="12423" y="9782"/>
                  <a:pt x="12368" y="9829"/>
                  <a:pt x="12325" y="9879"/>
                </a:cubicBezTo>
                <a:cubicBezTo>
                  <a:pt x="12317" y="9888"/>
                  <a:pt x="12253" y="9965"/>
                  <a:pt x="12180" y="10087"/>
                </a:cubicBezTo>
                <a:cubicBezTo>
                  <a:pt x="12034" y="10297"/>
                  <a:pt x="11957" y="10524"/>
                  <a:pt x="11956" y="10759"/>
                </a:cubicBezTo>
                <a:cubicBezTo>
                  <a:pt x="11956" y="10768"/>
                  <a:pt x="11956" y="10776"/>
                  <a:pt x="11956" y="10785"/>
                </a:cubicBezTo>
                <a:lnTo>
                  <a:pt x="11956" y="10815"/>
                </a:lnTo>
                <a:cubicBezTo>
                  <a:pt x="11956" y="10824"/>
                  <a:pt x="11956" y="10832"/>
                  <a:pt x="11956" y="10837"/>
                </a:cubicBezTo>
                <a:cubicBezTo>
                  <a:pt x="11957" y="11075"/>
                  <a:pt x="12034" y="11303"/>
                  <a:pt x="12177" y="11510"/>
                </a:cubicBezTo>
                <a:cubicBezTo>
                  <a:pt x="12252" y="11635"/>
                  <a:pt x="12317" y="11714"/>
                  <a:pt x="12325" y="11723"/>
                </a:cubicBezTo>
                <a:cubicBezTo>
                  <a:pt x="12368" y="11772"/>
                  <a:pt x="12423" y="11817"/>
                  <a:pt x="12489" y="11858"/>
                </a:cubicBezTo>
                <a:cubicBezTo>
                  <a:pt x="15820" y="13884"/>
                  <a:pt x="17139" y="15699"/>
                  <a:pt x="17658" y="16863"/>
                </a:cubicBezTo>
                <a:cubicBezTo>
                  <a:pt x="17959" y="17538"/>
                  <a:pt x="18033" y="18076"/>
                  <a:pt x="18038" y="18430"/>
                </a:cubicBezTo>
                <a:lnTo>
                  <a:pt x="3562" y="18430"/>
                </a:lnTo>
                <a:cubicBezTo>
                  <a:pt x="3567" y="18075"/>
                  <a:pt x="3642" y="17536"/>
                  <a:pt x="3942" y="16862"/>
                </a:cubicBezTo>
                <a:cubicBezTo>
                  <a:pt x="4461" y="15697"/>
                  <a:pt x="5780" y="13884"/>
                  <a:pt x="9111" y="11858"/>
                </a:cubicBezTo>
                <a:cubicBezTo>
                  <a:pt x="9177" y="11817"/>
                  <a:pt x="9232" y="11771"/>
                  <a:pt x="9275" y="11721"/>
                </a:cubicBezTo>
                <a:cubicBezTo>
                  <a:pt x="9283" y="11713"/>
                  <a:pt x="9348" y="11635"/>
                  <a:pt x="9420" y="11513"/>
                </a:cubicBezTo>
                <a:cubicBezTo>
                  <a:pt x="9566" y="11303"/>
                  <a:pt x="9643" y="11076"/>
                  <a:pt x="9644" y="10841"/>
                </a:cubicBezTo>
                <a:cubicBezTo>
                  <a:pt x="9644" y="10832"/>
                  <a:pt x="9644" y="10824"/>
                  <a:pt x="9644" y="10815"/>
                </a:cubicBezTo>
                <a:lnTo>
                  <a:pt x="9644" y="10785"/>
                </a:lnTo>
                <a:cubicBezTo>
                  <a:pt x="9644" y="10776"/>
                  <a:pt x="9644" y="10768"/>
                  <a:pt x="9644" y="10763"/>
                </a:cubicBezTo>
                <a:cubicBezTo>
                  <a:pt x="9643" y="10525"/>
                  <a:pt x="9566" y="10297"/>
                  <a:pt x="9423" y="10090"/>
                </a:cubicBezTo>
                <a:cubicBezTo>
                  <a:pt x="9348" y="9964"/>
                  <a:pt x="9283" y="9888"/>
                  <a:pt x="9275" y="9879"/>
                </a:cubicBezTo>
                <a:cubicBezTo>
                  <a:pt x="9232" y="9829"/>
                  <a:pt x="9177" y="9783"/>
                  <a:pt x="9111" y="9742"/>
                </a:cubicBezTo>
                <a:cubicBezTo>
                  <a:pt x="5780" y="7716"/>
                  <a:pt x="4461" y="5903"/>
                  <a:pt x="3942" y="4738"/>
                </a:cubicBezTo>
                <a:cubicBezTo>
                  <a:pt x="3641" y="4064"/>
                  <a:pt x="3567" y="3525"/>
                  <a:pt x="3562" y="3170"/>
                </a:cubicBezTo>
                <a:close/>
                <a:moveTo>
                  <a:pt x="10800" y="12519"/>
                </a:moveTo>
                <a:cubicBezTo>
                  <a:pt x="10624" y="12512"/>
                  <a:pt x="10439" y="12534"/>
                  <a:pt x="10293" y="12618"/>
                </a:cubicBezTo>
                <a:lnTo>
                  <a:pt x="10296" y="12620"/>
                </a:lnTo>
                <a:cubicBezTo>
                  <a:pt x="4812" y="15292"/>
                  <a:pt x="5628" y="17483"/>
                  <a:pt x="5665" y="17575"/>
                </a:cubicBezTo>
                <a:lnTo>
                  <a:pt x="5707" y="17678"/>
                </a:lnTo>
                <a:lnTo>
                  <a:pt x="15892" y="17678"/>
                </a:lnTo>
                <a:lnTo>
                  <a:pt x="15935" y="17575"/>
                </a:lnTo>
                <a:cubicBezTo>
                  <a:pt x="15972" y="17483"/>
                  <a:pt x="16788" y="15292"/>
                  <a:pt x="11304" y="12620"/>
                </a:cubicBezTo>
                <a:lnTo>
                  <a:pt x="11307" y="12618"/>
                </a:lnTo>
                <a:cubicBezTo>
                  <a:pt x="11161" y="12534"/>
                  <a:pt x="10976" y="12512"/>
                  <a:pt x="10800" y="12519"/>
                </a:cubicBezTo>
                <a:close/>
                <a:moveTo>
                  <a:pt x="898" y="20164"/>
                </a:moveTo>
                <a:cubicBezTo>
                  <a:pt x="404" y="20164"/>
                  <a:pt x="0" y="20404"/>
                  <a:pt x="0" y="20699"/>
                </a:cubicBezTo>
                <a:lnTo>
                  <a:pt x="0" y="21064"/>
                </a:lnTo>
                <a:cubicBezTo>
                  <a:pt x="0" y="21359"/>
                  <a:pt x="404" y="21600"/>
                  <a:pt x="898" y="21600"/>
                </a:cubicBezTo>
                <a:lnTo>
                  <a:pt x="20702" y="21600"/>
                </a:lnTo>
                <a:cubicBezTo>
                  <a:pt x="21196" y="21600"/>
                  <a:pt x="21600" y="21359"/>
                  <a:pt x="21600" y="21064"/>
                </a:cubicBezTo>
                <a:lnTo>
                  <a:pt x="21600" y="20699"/>
                </a:lnTo>
                <a:cubicBezTo>
                  <a:pt x="21600" y="20404"/>
                  <a:pt x="21196" y="20164"/>
                  <a:pt x="20702" y="20164"/>
                </a:cubicBezTo>
                <a:lnTo>
                  <a:pt x="898" y="20164"/>
                </a:lnTo>
                <a:close/>
              </a:path>
            </a:pathLst>
          </a:custGeom>
          <a:solidFill>
            <a:srgbClr val="392160">
              <a:alpha val="70000"/>
            </a:srgbClr>
          </a:solidFill>
          <a:ln w="12700">
            <a:miter lim="400000"/>
          </a:ln>
          <a:effectLst>
            <a:reflection stA="29957"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cxnSp>
        <p:nvCxnSpPr>
          <p:cNvPr id="312" name="Connection Line"/>
          <p:cNvCxnSpPr>
            <a:stCxn id="310" idx="0"/>
            <a:endCxn id="308" idx="0"/>
          </p:cNvCxnSpPr>
          <p:nvPr/>
        </p:nvCxnSpPr>
        <p:spPr>
          <a:xfrm flipV="1">
            <a:off x="2938096" y="2903493"/>
            <a:ext cx="3157905" cy="1786302"/>
          </a:xfrm>
          <a:prstGeom prst="straightConnector1">
            <a:avLst/>
          </a:prstGeom>
          <a:ln w="25400">
            <a:solidFill>
              <a:srgbClr val="000000"/>
            </a:solidFill>
            <a:miter lim="400000"/>
            <a:headEnd type="triangle"/>
          </a:ln>
        </p:spPr>
      </p:cxnSp>
      <p:cxnSp>
        <p:nvCxnSpPr>
          <p:cNvPr id="313" name="Connection Line"/>
          <p:cNvCxnSpPr>
            <a:stCxn id="309" idx="0"/>
            <a:endCxn id="308" idx="0"/>
          </p:cNvCxnSpPr>
          <p:nvPr/>
        </p:nvCxnSpPr>
        <p:spPr>
          <a:xfrm flipH="1" flipV="1">
            <a:off x="6096000" y="2903493"/>
            <a:ext cx="3044193" cy="1702053"/>
          </a:xfrm>
          <a:prstGeom prst="straightConnector1">
            <a:avLst/>
          </a:prstGeom>
          <a:ln w="25400">
            <a:solidFill>
              <a:srgbClr val="000000"/>
            </a:solidFill>
            <a:miter lim="400000"/>
            <a:headEnd type="triangle"/>
          </a:ln>
        </p:spPr>
      </p:cxnSp>
      <p:sp>
        <p:nvSpPr>
          <p:cNvPr id="314" name="3ème Optimization"/>
          <p:cNvSpPr txBox="1"/>
          <p:nvPr/>
        </p:nvSpPr>
        <p:spPr>
          <a:xfrm>
            <a:off x="1204857" y="726665"/>
            <a:ext cx="2635153" cy="4269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825500">
              <a:lnSpc>
                <a:spcPct val="100000"/>
              </a:lnSpc>
              <a:defRPr sz="3000" spc="-29"/>
            </a:lvl1pPr>
          </a:lstStyle>
          <a:p>
            <a:r>
              <a:rPr lang="fr-FR" sz="1500" dirty="0"/>
              <a:t>Second</a:t>
            </a:r>
            <a:r>
              <a:rPr sz="1500" dirty="0"/>
              <a:t> Optimization</a:t>
            </a:r>
          </a:p>
        </p:txBody>
      </p:sp>
      <p:sp>
        <p:nvSpPr>
          <p:cNvPr id="315" name="Automatisation de la Detection des valeurs aberrantes par DL"/>
          <p:cNvSpPr txBox="1"/>
          <p:nvPr/>
        </p:nvSpPr>
        <p:spPr>
          <a:xfrm>
            <a:off x="219654" y="1181493"/>
            <a:ext cx="4605558" cy="6364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742950">
              <a:lnSpc>
                <a:spcPct val="100000"/>
              </a:lnSpc>
              <a:defRPr sz="3959" b="1" spc="-39"/>
            </a:lvl1pPr>
          </a:lstStyle>
          <a:p>
            <a:pPr algn="l"/>
            <a:r>
              <a:rPr lang="en-US" sz="1980" dirty="0"/>
              <a:t>Automation of outlier detection using ML</a:t>
            </a:r>
          </a:p>
        </p:txBody>
      </p:sp>
      <p:sp>
        <p:nvSpPr>
          <p:cNvPr id="316" name="Slide Number"/>
          <p:cNvSpPr txBox="1">
            <a:spLocks noGrp="1"/>
          </p:cNvSpPr>
          <p:nvPr>
            <p:ph type="sldNum" sz="quarter" idx="4294967295"/>
          </p:nvPr>
        </p:nvSpPr>
        <p:spPr>
          <a:xfrm>
            <a:off x="6004814" y="6350000"/>
            <a:ext cx="182373"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14</a:t>
            </a:fld>
            <a:endParaRPr/>
          </a:p>
        </p:txBody>
      </p:sp>
      <p:sp>
        <p:nvSpPr>
          <p:cNvPr id="318" name="Parameter tuning, Designed for data with a uniform distribution."/>
          <p:cNvSpPr txBox="1"/>
          <p:nvPr/>
        </p:nvSpPr>
        <p:spPr>
          <a:xfrm>
            <a:off x="7606635" y="4818748"/>
            <a:ext cx="3067116" cy="4269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577850">
              <a:lnSpc>
                <a:spcPct val="100000"/>
              </a:lnSpc>
              <a:defRPr sz="2100" spc="-21"/>
            </a:lvl1pPr>
          </a:lstStyle>
          <a:p>
            <a:r>
              <a:rPr sz="1050"/>
              <a:t>Parameter tuning, Designed for data with a uniform distribution.</a:t>
            </a:r>
            <a:endParaRPr sz="420" spc="-4"/>
          </a:p>
        </p:txBody>
      </p:sp>
      <p:sp>
        <p:nvSpPr>
          <p:cNvPr id="319" name="Complexité temporelle: O(n)"/>
          <p:cNvSpPr txBox="1"/>
          <p:nvPr/>
        </p:nvSpPr>
        <p:spPr>
          <a:xfrm>
            <a:off x="1612818" y="5966723"/>
            <a:ext cx="1994136" cy="1897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p>
            <a:r>
              <a:rPr lang="fr-FR" sz="900" dirty="0"/>
              <a:t>96% </a:t>
            </a:r>
            <a:r>
              <a:rPr lang="fr-FR" sz="900" dirty="0" err="1"/>
              <a:t>Accuracy</a:t>
            </a:r>
            <a:r>
              <a:rPr lang="fr-FR" sz="900" dirty="0"/>
              <a:t> </a:t>
            </a:r>
            <a:r>
              <a:rPr lang="fr-FR" sz="900" dirty="0" err="1"/>
              <a:t>compared</a:t>
            </a:r>
            <a:r>
              <a:rPr lang="fr-FR" sz="900" dirty="0"/>
              <a:t> to manuel check</a:t>
            </a:r>
            <a:endParaRPr sz="900" dirty="0"/>
          </a:p>
        </p:txBody>
      </p:sp>
      <p:sp>
        <p:nvSpPr>
          <p:cNvPr id="320" name="Organization"/>
          <p:cNvSpPr/>
          <p:nvPr/>
        </p:nvSpPr>
        <p:spPr>
          <a:xfrm>
            <a:off x="5573449" y="1475483"/>
            <a:ext cx="1045103" cy="898151"/>
          </a:xfrm>
          <a:custGeom>
            <a:avLst/>
            <a:gdLst/>
            <a:ahLst/>
            <a:cxnLst>
              <a:cxn ang="0">
                <a:pos x="wd2" y="hd2"/>
              </a:cxn>
              <a:cxn ang="5400000">
                <a:pos x="wd2" y="hd2"/>
              </a:cxn>
              <a:cxn ang="10800000">
                <a:pos x="wd2" y="hd2"/>
              </a:cxn>
              <a:cxn ang="16200000">
                <a:pos x="wd2" y="hd2"/>
              </a:cxn>
            </a:cxnLst>
            <a:rect l="0" t="0" r="r" b="b"/>
            <a:pathLst>
              <a:path w="21600" h="21600" extrusionOk="0">
                <a:moveTo>
                  <a:pt x="7974" y="0"/>
                </a:moveTo>
                <a:cubicBezTo>
                  <a:pt x="7706" y="0"/>
                  <a:pt x="7487" y="255"/>
                  <a:pt x="7487" y="566"/>
                </a:cubicBezTo>
                <a:lnTo>
                  <a:pt x="7487" y="3615"/>
                </a:lnTo>
                <a:cubicBezTo>
                  <a:pt x="7487" y="3926"/>
                  <a:pt x="7706" y="4181"/>
                  <a:pt x="7974" y="4181"/>
                </a:cubicBezTo>
                <a:lnTo>
                  <a:pt x="10530" y="4181"/>
                </a:lnTo>
                <a:lnTo>
                  <a:pt x="10530" y="7322"/>
                </a:lnTo>
                <a:lnTo>
                  <a:pt x="3210" y="7322"/>
                </a:lnTo>
                <a:cubicBezTo>
                  <a:pt x="3102" y="7322"/>
                  <a:pt x="3015" y="7425"/>
                  <a:pt x="3015" y="7550"/>
                </a:cubicBezTo>
                <a:lnTo>
                  <a:pt x="3015" y="10705"/>
                </a:lnTo>
                <a:lnTo>
                  <a:pt x="974" y="10705"/>
                </a:lnTo>
                <a:cubicBezTo>
                  <a:pt x="706" y="10705"/>
                  <a:pt x="487" y="10960"/>
                  <a:pt x="487" y="11271"/>
                </a:cubicBezTo>
                <a:lnTo>
                  <a:pt x="487" y="13737"/>
                </a:lnTo>
                <a:cubicBezTo>
                  <a:pt x="487" y="14049"/>
                  <a:pt x="706" y="14304"/>
                  <a:pt x="974" y="14304"/>
                </a:cubicBezTo>
                <a:lnTo>
                  <a:pt x="3015" y="14304"/>
                </a:lnTo>
                <a:lnTo>
                  <a:pt x="3015" y="17244"/>
                </a:lnTo>
                <a:lnTo>
                  <a:pt x="1350" y="17244"/>
                </a:lnTo>
                <a:cubicBezTo>
                  <a:pt x="1243" y="17244"/>
                  <a:pt x="1156" y="17345"/>
                  <a:pt x="1156" y="17470"/>
                </a:cubicBezTo>
                <a:lnTo>
                  <a:pt x="1156" y="19454"/>
                </a:lnTo>
                <a:lnTo>
                  <a:pt x="274" y="19454"/>
                </a:lnTo>
                <a:cubicBezTo>
                  <a:pt x="124" y="19454"/>
                  <a:pt x="0" y="19598"/>
                  <a:pt x="0" y="19773"/>
                </a:cubicBezTo>
                <a:lnTo>
                  <a:pt x="0" y="21281"/>
                </a:lnTo>
                <a:cubicBezTo>
                  <a:pt x="0" y="21456"/>
                  <a:pt x="124" y="21600"/>
                  <a:pt x="274" y="21600"/>
                </a:cubicBezTo>
                <a:lnTo>
                  <a:pt x="2579" y="21600"/>
                </a:lnTo>
                <a:cubicBezTo>
                  <a:pt x="2729" y="21600"/>
                  <a:pt x="2853" y="21456"/>
                  <a:pt x="2853" y="21281"/>
                </a:cubicBezTo>
                <a:lnTo>
                  <a:pt x="2853" y="19773"/>
                </a:lnTo>
                <a:cubicBezTo>
                  <a:pt x="2853" y="19599"/>
                  <a:pt x="2729" y="19454"/>
                  <a:pt x="2579" y="19454"/>
                </a:cubicBezTo>
                <a:lnTo>
                  <a:pt x="1697" y="19454"/>
                </a:lnTo>
                <a:lnTo>
                  <a:pt x="1697" y="18111"/>
                </a:lnTo>
                <a:cubicBezTo>
                  <a:pt x="1697" y="17987"/>
                  <a:pt x="1784" y="17885"/>
                  <a:pt x="1891" y="17885"/>
                </a:cubicBezTo>
                <a:lnTo>
                  <a:pt x="4629" y="17885"/>
                </a:lnTo>
                <a:cubicBezTo>
                  <a:pt x="4736" y="17885"/>
                  <a:pt x="4824" y="17987"/>
                  <a:pt x="4824" y="18111"/>
                </a:cubicBezTo>
                <a:lnTo>
                  <a:pt x="4824" y="19454"/>
                </a:lnTo>
                <a:lnTo>
                  <a:pt x="3941" y="19454"/>
                </a:lnTo>
                <a:cubicBezTo>
                  <a:pt x="3791" y="19454"/>
                  <a:pt x="3668" y="19598"/>
                  <a:pt x="3668" y="19773"/>
                </a:cubicBezTo>
                <a:lnTo>
                  <a:pt x="3668" y="21281"/>
                </a:lnTo>
                <a:cubicBezTo>
                  <a:pt x="3668" y="21456"/>
                  <a:pt x="3791" y="21600"/>
                  <a:pt x="3941" y="21600"/>
                </a:cubicBezTo>
                <a:lnTo>
                  <a:pt x="6247" y="21600"/>
                </a:lnTo>
                <a:cubicBezTo>
                  <a:pt x="6397" y="21600"/>
                  <a:pt x="6519" y="21456"/>
                  <a:pt x="6519" y="21281"/>
                </a:cubicBezTo>
                <a:lnTo>
                  <a:pt x="6519" y="19773"/>
                </a:lnTo>
                <a:cubicBezTo>
                  <a:pt x="6519" y="19599"/>
                  <a:pt x="6397" y="19454"/>
                  <a:pt x="6247" y="19454"/>
                </a:cubicBezTo>
                <a:lnTo>
                  <a:pt x="5365" y="19454"/>
                </a:lnTo>
                <a:lnTo>
                  <a:pt x="5365" y="17470"/>
                </a:lnTo>
                <a:cubicBezTo>
                  <a:pt x="5365" y="17345"/>
                  <a:pt x="5277" y="17244"/>
                  <a:pt x="5170" y="17244"/>
                </a:cubicBezTo>
                <a:lnTo>
                  <a:pt x="3556" y="17244"/>
                </a:lnTo>
                <a:lnTo>
                  <a:pt x="3556" y="14304"/>
                </a:lnTo>
                <a:lnTo>
                  <a:pt x="5549" y="14304"/>
                </a:lnTo>
                <a:cubicBezTo>
                  <a:pt x="5816" y="14304"/>
                  <a:pt x="6035" y="14049"/>
                  <a:pt x="6035" y="13737"/>
                </a:cubicBezTo>
                <a:lnTo>
                  <a:pt x="6035" y="11271"/>
                </a:lnTo>
                <a:cubicBezTo>
                  <a:pt x="6035" y="10960"/>
                  <a:pt x="5816" y="10705"/>
                  <a:pt x="5549" y="10705"/>
                </a:cubicBezTo>
                <a:lnTo>
                  <a:pt x="3556" y="10705"/>
                </a:lnTo>
                <a:lnTo>
                  <a:pt x="3556" y="8179"/>
                </a:lnTo>
                <a:cubicBezTo>
                  <a:pt x="3556" y="8055"/>
                  <a:pt x="3643" y="7951"/>
                  <a:pt x="3750" y="7951"/>
                </a:cubicBezTo>
                <a:lnTo>
                  <a:pt x="10530" y="7951"/>
                </a:lnTo>
                <a:lnTo>
                  <a:pt x="10530" y="10705"/>
                </a:lnTo>
                <a:lnTo>
                  <a:pt x="8513" y="10705"/>
                </a:lnTo>
                <a:cubicBezTo>
                  <a:pt x="8246" y="10705"/>
                  <a:pt x="8026" y="10960"/>
                  <a:pt x="8026" y="11271"/>
                </a:cubicBezTo>
                <a:lnTo>
                  <a:pt x="8026" y="13737"/>
                </a:lnTo>
                <a:cubicBezTo>
                  <a:pt x="8026" y="14049"/>
                  <a:pt x="8246" y="14304"/>
                  <a:pt x="8513" y="14304"/>
                </a:cubicBezTo>
                <a:lnTo>
                  <a:pt x="10530" y="14304"/>
                </a:lnTo>
                <a:lnTo>
                  <a:pt x="10530" y="17244"/>
                </a:lnTo>
                <a:lnTo>
                  <a:pt x="8890" y="17244"/>
                </a:lnTo>
                <a:cubicBezTo>
                  <a:pt x="8783" y="17244"/>
                  <a:pt x="8696" y="17345"/>
                  <a:pt x="8696" y="17470"/>
                </a:cubicBezTo>
                <a:lnTo>
                  <a:pt x="8696" y="19454"/>
                </a:lnTo>
                <a:lnTo>
                  <a:pt x="7790" y="19454"/>
                </a:lnTo>
                <a:cubicBezTo>
                  <a:pt x="7640" y="19454"/>
                  <a:pt x="7516" y="19598"/>
                  <a:pt x="7516" y="19773"/>
                </a:cubicBezTo>
                <a:lnTo>
                  <a:pt x="7516" y="21281"/>
                </a:lnTo>
                <a:cubicBezTo>
                  <a:pt x="7516" y="21456"/>
                  <a:pt x="7640" y="21600"/>
                  <a:pt x="7790" y="21600"/>
                </a:cubicBezTo>
                <a:lnTo>
                  <a:pt x="10095" y="21600"/>
                </a:lnTo>
                <a:cubicBezTo>
                  <a:pt x="10245" y="21600"/>
                  <a:pt x="10367" y="21456"/>
                  <a:pt x="10367" y="21281"/>
                </a:cubicBezTo>
                <a:lnTo>
                  <a:pt x="10367" y="19773"/>
                </a:lnTo>
                <a:cubicBezTo>
                  <a:pt x="10367" y="19599"/>
                  <a:pt x="10245" y="19454"/>
                  <a:pt x="10095" y="19454"/>
                </a:cubicBezTo>
                <a:lnTo>
                  <a:pt x="9237" y="19454"/>
                </a:lnTo>
                <a:lnTo>
                  <a:pt x="9237" y="18111"/>
                </a:lnTo>
                <a:cubicBezTo>
                  <a:pt x="9237" y="17987"/>
                  <a:pt x="9324" y="17885"/>
                  <a:pt x="9431" y="17885"/>
                </a:cubicBezTo>
                <a:lnTo>
                  <a:pt x="12169" y="17885"/>
                </a:lnTo>
                <a:cubicBezTo>
                  <a:pt x="12276" y="17885"/>
                  <a:pt x="12363" y="17987"/>
                  <a:pt x="12363" y="18111"/>
                </a:cubicBezTo>
                <a:lnTo>
                  <a:pt x="12363" y="19454"/>
                </a:lnTo>
                <a:lnTo>
                  <a:pt x="11505" y="19454"/>
                </a:lnTo>
                <a:cubicBezTo>
                  <a:pt x="11355" y="19454"/>
                  <a:pt x="11233" y="19599"/>
                  <a:pt x="11233" y="19773"/>
                </a:cubicBezTo>
                <a:lnTo>
                  <a:pt x="11233" y="21281"/>
                </a:lnTo>
                <a:cubicBezTo>
                  <a:pt x="11233" y="21456"/>
                  <a:pt x="11355" y="21600"/>
                  <a:pt x="11505" y="21600"/>
                </a:cubicBezTo>
                <a:lnTo>
                  <a:pt x="13810" y="21600"/>
                </a:lnTo>
                <a:cubicBezTo>
                  <a:pt x="13960" y="21600"/>
                  <a:pt x="14084" y="21456"/>
                  <a:pt x="14084" y="21281"/>
                </a:cubicBezTo>
                <a:lnTo>
                  <a:pt x="14084" y="19773"/>
                </a:lnTo>
                <a:cubicBezTo>
                  <a:pt x="14084" y="19599"/>
                  <a:pt x="13960" y="19454"/>
                  <a:pt x="13810" y="19454"/>
                </a:cubicBezTo>
                <a:lnTo>
                  <a:pt x="12904" y="19454"/>
                </a:lnTo>
                <a:lnTo>
                  <a:pt x="12904" y="17470"/>
                </a:lnTo>
                <a:cubicBezTo>
                  <a:pt x="12904" y="17345"/>
                  <a:pt x="12817" y="17244"/>
                  <a:pt x="12710" y="17244"/>
                </a:cubicBezTo>
                <a:lnTo>
                  <a:pt x="11070" y="17244"/>
                </a:lnTo>
                <a:lnTo>
                  <a:pt x="11070" y="14304"/>
                </a:lnTo>
                <a:lnTo>
                  <a:pt x="13087" y="14304"/>
                </a:lnTo>
                <a:cubicBezTo>
                  <a:pt x="13354" y="14304"/>
                  <a:pt x="13574" y="14049"/>
                  <a:pt x="13574" y="13737"/>
                </a:cubicBezTo>
                <a:lnTo>
                  <a:pt x="13574" y="11271"/>
                </a:lnTo>
                <a:cubicBezTo>
                  <a:pt x="13574" y="10960"/>
                  <a:pt x="13354" y="10705"/>
                  <a:pt x="13087" y="10705"/>
                </a:cubicBezTo>
                <a:lnTo>
                  <a:pt x="11070" y="10705"/>
                </a:lnTo>
                <a:lnTo>
                  <a:pt x="11070" y="7951"/>
                </a:lnTo>
                <a:lnTo>
                  <a:pt x="17850" y="7951"/>
                </a:lnTo>
                <a:cubicBezTo>
                  <a:pt x="17957" y="7951"/>
                  <a:pt x="18044" y="8055"/>
                  <a:pt x="18044" y="8179"/>
                </a:cubicBezTo>
                <a:lnTo>
                  <a:pt x="18044" y="10705"/>
                </a:lnTo>
                <a:lnTo>
                  <a:pt x="16051" y="10705"/>
                </a:lnTo>
                <a:cubicBezTo>
                  <a:pt x="15784" y="10705"/>
                  <a:pt x="15565" y="10960"/>
                  <a:pt x="15565" y="11271"/>
                </a:cubicBezTo>
                <a:lnTo>
                  <a:pt x="15565" y="13737"/>
                </a:lnTo>
                <a:cubicBezTo>
                  <a:pt x="15565" y="14049"/>
                  <a:pt x="15784" y="14304"/>
                  <a:pt x="16051" y="14304"/>
                </a:cubicBezTo>
                <a:lnTo>
                  <a:pt x="18044" y="14304"/>
                </a:lnTo>
                <a:lnTo>
                  <a:pt x="18044" y="17244"/>
                </a:lnTo>
                <a:lnTo>
                  <a:pt x="16430" y="17244"/>
                </a:lnTo>
                <a:cubicBezTo>
                  <a:pt x="16323" y="17244"/>
                  <a:pt x="16235" y="17345"/>
                  <a:pt x="16235" y="17470"/>
                </a:cubicBezTo>
                <a:lnTo>
                  <a:pt x="16235" y="19454"/>
                </a:lnTo>
                <a:lnTo>
                  <a:pt x="15353" y="19454"/>
                </a:lnTo>
                <a:cubicBezTo>
                  <a:pt x="15203" y="19454"/>
                  <a:pt x="15079" y="19599"/>
                  <a:pt x="15079" y="19773"/>
                </a:cubicBezTo>
                <a:lnTo>
                  <a:pt x="15079" y="21281"/>
                </a:lnTo>
                <a:cubicBezTo>
                  <a:pt x="15079" y="21456"/>
                  <a:pt x="15203" y="21600"/>
                  <a:pt x="15353" y="21600"/>
                </a:cubicBezTo>
                <a:lnTo>
                  <a:pt x="17659" y="21600"/>
                </a:lnTo>
                <a:cubicBezTo>
                  <a:pt x="17809" y="21600"/>
                  <a:pt x="17931" y="21456"/>
                  <a:pt x="17931" y="21281"/>
                </a:cubicBezTo>
                <a:lnTo>
                  <a:pt x="17931" y="19773"/>
                </a:lnTo>
                <a:cubicBezTo>
                  <a:pt x="17931" y="19599"/>
                  <a:pt x="17809" y="19454"/>
                  <a:pt x="17659" y="19454"/>
                </a:cubicBezTo>
                <a:lnTo>
                  <a:pt x="16776" y="19454"/>
                </a:lnTo>
                <a:lnTo>
                  <a:pt x="16776" y="18111"/>
                </a:lnTo>
                <a:cubicBezTo>
                  <a:pt x="16776" y="17987"/>
                  <a:pt x="16864" y="17885"/>
                  <a:pt x="16971" y="17885"/>
                </a:cubicBezTo>
                <a:lnTo>
                  <a:pt x="19709" y="17885"/>
                </a:lnTo>
                <a:cubicBezTo>
                  <a:pt x="19816" y="17885"/>
                  <a:pt x="19903" y="17987"/>
                  <a:pt x="19903" y="18111"/>
                </a:cubicBezTo>
                <a:lnTo>
                  <a:pt x="19903" y="19454"/>
                </a:lnTo>
                <a:lnTo>
                  <a:pt x="19021" y="19454"/>
                </a:lnTo>
                <a:cubicBezTo>
                  <a:pt x="18871" y="19454"/>
                  <a:pt x="18747" y="19599"/>
                  <a:pt x="18747" y="19773"/>
                </a:cubicBezTo>
                <a:lnTo>
                  <a:pt x="18747" y="21281"/>
                </a:lnTo>
                <a:cubicBezTo>
                  <a:pt x="18747" y="21456"/>
                  <a:pt x="18871" y="21600"/>
                  <a:pt x="19021" y="21600"/>
                </a:cubicBezTo>
                <a:lnTo>
                  <a:pt x="21326" y="21600"/>
                </a:lnTo>
                <a:cubicBezTo>
                  <a:pt x="21476" y="21600"/>
                  <a:pt x="21600" y="21456"/>
                  <a:pt x="21600" y="21281"/>
                </a:cubicBezTo>
                <a:lnTo>
                  <a:pt x="21600" y="19773"/>
                </a:lnTo>
                <a:cubicBezTo>
                  <a:pt x="21600" y="19599"/>
                  <a:pt x="21476" y="19454"/>
                  <a:pt x="21326" y="19454"/>
                </a:cubicBezTo>
                <a:lnTo>
                  <a:pt x="20444" y="19454"/>
                </a:lnTo>
                <a:lnTo>
                  <a:pt x="20444" y="17470"/>
                </a:lnTo>
                <a:cubicBezTo>
                  <a:pt x="20444" y="17345"/>
                  <a:pt x="20357" y="17244"/>
                  <a:pt x="20250" y="17244"/>
                </a:cubicBezTo>
                <a:lnTo>
                  <a:pt x="18585" y="17244"/>
                </a:lnTo>
                <a:lnTo>
                  <a:pt x="18585" y="14304"/>
                </a:lnTo>
                <a:lnTo>
                  <a:pt x="20626" y="14304"/>
                </a:lnTo>
                <a:cubicBezTo>
                  <a:pt x="20894" y="14304"/>
                  <a:pt x="21113" y="14049"/>
                  <a:pt x="21113" y="13737"/>
                </a:cubicBezTo>
                <a:lnTo>
                  <a:pt x="21113" y="11271"/>
                </a:lnTo>
                <a:cubicBezTo>
                  <a:pt x="21113" y="10960"/>
                  <a:pt x="20894" y="10705"/>
                  <a:pt x="20626" y="10705"/>
                </a:cubicBezTo>
                <a:lnTo>
                  <a:pt x="18585" y="10705"/>
                </a:lnTo>
                <a:lnTo>
                  <a:pt x="18585" y="7550"/>
                </a:lnTo>
                <a:cubicBezTo>
                  <a:pt x="18585" y="7425"/>
                  <a:pt x="18498" y="7322"/>
                  <a:pt x="18390" y="7322"/>
                </a:cubicBezTo>
                <a:lnTo>
                  <a:pt x="11070" y="7322"/>
                </a:lnTo>
                <a:lnTo>
                  <a:pt x="11070" y="4181"/>
                </a:lnTo>
                <a:lnTo>
                  <a:pt x="13626" y="4181"/>
                </a:lnTo>
                <a:cubicBezTo>
                  <a:pt x="13894" y="4181"/>
                  <a:pt x="14113" y="3926"/>
                  <a:pt x="14113" y="3615"/>
                </a:cubicBezTo>
                <a:lnTo>
                  <a:pt x="14113" y="566"/>
                </a:lnTo>
                <a:cubicBezTo>
                  <a:pt x="14113" y="255"/>
                  <a:pt x="13894" y="0"/>
                  <a:pt x="13626" y="0"/>
                </a:cubicBezTo>
                <a:lnTo>
                  <a:pt x="10800" y="0"/>
                </a:lnTo>
                <a:lnTo>
                  <a:pt x="7974" y="0"/>
                </a:lnTo>
                <a:close/>
              </a:path>
            </a:pathLst>
          </a:custGeom>
          <a:solidFill>
            <a:srgbClr val="392160">
              <a:alpha val="70000"/>
            </a:srgbClr>
          </a:solidFill>
          <a:ln w="12700">
            <a:miter lim="400000"/>
          </a:ln>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314"/>
                                        </p:tgtEl>
                                        <p:attrNameLst>
                                          <p:attrName>style.visibility</p:attrName>
                                        </p:attrNameLst>
                                      </p:cBhvr>
                                      <p:to>
                                        <p:strVal val="visible"/>
                                      </p:to>
                                    </p:set>
                                    <p:animEffect transition="in" filter="fade">
                                      <p:cBhvr>
                                        <p:cTn id="7" dur="1000"/>
                                        <p:tgtEl>
                                          <p:spTgt spid="314"/>
                                        </p:tgtEl>
                                      </p:cBhvr>
                                    </p:animEffect>
                                  </p:childTnLst>
                                </p:cTn>
                              </p:par>
                            </p:childTnLst>
                          </p:cTn>
                        </p:par>
                        <p:par>
                          <p:cTn id="8" fill="hold">
                            <p:stCondLst>
                              <p:cond delay="1000"/>
                            </p:stCondLst>
                            <p:childTnLst>
                              <p:par>
                                <p:cTn id="9" presetID="10" presetClass="entr" fill="hold" grpId="0" nodeType="afterEffect">
                                  <p:stCondLst>
                                    <p:cond delay="0"/>
                                  </p:stCondLst>
                                  <p:iterate>
                                    <p:tmAbs val="0"/>
                                  </p:iterate>
                                  <p:childTnLst>
                                    <p:set>
                                      <p:cBhvr>
                                        <p:cTn id="10" fill="hold"/>
                                        <p:tgtEl>
                                          <p:spTgt spid="315"/>
                                        </p:tgtEl>
                                        <p:attrNameLst>
                                          <p:attrName>style.visibility</p:attrName>
                                        </p:attrNameLst>
                                      </p:cBhvr>
                                      <p:to>
                                        <p:strVal val="visible"/>
                                      </p:to>
                                    </p:set>
                                    <p:animEffect transition="in" filter="fade">
                                      <p:cBhvr>
                                        <p:cTn id="11" dur="1000"/>
                                        <p:tgtEl>
                                          <p:spTgt spid="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 grpId="0" animBg="1" advAuto="0"/>
      <p:bldP spid="315" grpId="0"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 name="3ème Optimization"/>
          <p:cNvSpPr txBox="1"/>
          <p:nvPr/>
        </p:nvSpPr>
        <p:spPr>
          <a:xfrm>
            <a:off x="353449" y="333928"/>
            <a:ext cx="1245001" cy="2146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p>
            <a:r>
              <a:rPr lang="fr-FR" sz="900" dirty="0"/>
              <a:t>3rd</a:t>
            </a:r>
            <a:r>
              <a:rPr sz="900" dirty="0"/>
              <a:t> Optimization</a:t>
            </a:r>
          </a:p>
        </p:txBody>
      </p:sp>
      <p:sp>
        <p:nvSpPr>
          <p:cNvPr id="323" name="Automatisation de la Detection des valeurs aberrantes par DL"/>
          <p:cNvSpPr txBox="1"/>
          <p:nvPr/>
        </p:nvSpPr>
        <p:spPr>
          <a:xfrm>
            <a:off x="353449" y="525287"/>
            <a:ext cx="7287743" cy="4116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825500">
              <a:lnSpc>
                <a:spcPct val="100000"/>
              </a:lnSpc>
              <a:defRPr sz="4400" b="1" spc="-44"/>
            </a:lvl1pPr>
          </a:lstStyle>
          <a:p>
            <a:r>
              <a:rPr lang="en-US" sz="2200" dirty="0"/>
              <a:t>Automation of outlier detection using deep learning</a:t>
            </a:r>
            <a:endParaRPr sz="2200" dirty="0"/>
          </a:p>
        </p:txBody>
      </p:sp>
      <p:sp>
        <p:nvSpPr>
          <p:cNvPr id="324" name="Slide Number"/>
          <p:cNvSpPr txBox="1">
            <a:spLocks noGrp="1"/>
          </p:cNvSpPr>
          <p:nvPr>
            <p:ph type="sldNum" sz="quarter" idx="4294967295"/>
          </p:nvPr>
        </p:nvSpPr>
        <p:spPr>
          <a:xfrm>
            <a:off x="6002782" y="6350000"/>
            <a:ext cx="186437"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15</a:t>
            </a:fld>
            <a:endParaRPr/>
          </a:p>
        </p:txBody>
      </p:sp>
      <p:pic>
        <p:nvPicPr>
          <p:cNvPr id="325" name="Image" descr="Image"/>
          <p:cNvPicPr>
            <a:picLocks noChangeAspect="1"/>
          </p:cNvPicPr>
          <p:nvPr/>
        </p:nvPicPr>
        <p:blipFill>
          <a:blip r:embed="rId2">
            <a:alphaModFix amt="10000"/>
          </a:blip>
          <a:srcRect l="3673" t="10118" r="3673" b="5149"/>
          <a:stretch>
            <a:fillRect/>
          </a:stretch>
        </p:blipFill>
        <p:spPr>
          <a:xfrm>
            <a:off x="7202140" y="2744738"/>
            <a:ext cx="4933790" cy="4086220"/>
          </a:xfrm>
          <a:prstGeom prst="rect">
            <a:avLst/>
          </a:prstGeom>
          <a:ln w="12700">
            <a:miter lim="400000"/>
          </a:ln>
        </p:spPr>
      </p:pic>
      <p:sp>
        <p:nvSpPr>
          <p:cNvPr id="326" name="ALAD"/>
          <p:cNvSpPr txBox="1">
            <a:spLocks noGrp="1"/>
          </p:cNvSpPr>
          <p:nvPr>
            <p:ph type="body" sz="quarter" idx="1"/>
          </p:nvPr>
        </p:nvSpPr>
        <p:spPr>
          <a:xfrm>
            <a:off x="345809" y="987081"/>
            <a:ext cx="5369721" cy="1044726"/>
          </a:xfrm>
          <a:prstGeom prst="rect">
            <a:avLst/>
          </a:prstGeom>
        </p:spPr>
        <p:txBody>
          <a:bodyPr>
            <a:normAutofit fontScale="62500" lnSpcReduction="20000"/>
          </a:bodyPr>
          <a:lstStyle>
            <a:lvl1pPr algn="l" defTabSz="1511808">
              <a:defRPr sz="13888">
                <a:solidFill>
                  <a:srgbClr val="392160"/>
                </a:solidFill>
              </a:defRPr>
            </a:lvl1pPr>
          </a:lstStyle>
          <a:p>
            <a:r>
              <a:rPr dirty="0"/>
              <a:t>ALAD</a:t>
            </a:r>
          </a:p>
        </p:txBody>
      </p:sp>
      <p:sp>
        <p:nvSpPr>
          <p:cNvPr id="327" name="Adversarially Learned Anomaly Detection (ALAD) est une méthode de détection d’anomalies basée sur les réseaux adversariaux génératifs (GANs). L’algorithme s'appuie sur deux réseaux neuronaux : un générateur, qui tente de reproduire les données normales, "/>
          <p:cNvSpPr txBox="1"/>
          <p:nvPr/>
        </p:nvSpPr>
        <p:spPr>
          <a:xfrm>
            <a:off x="353449" y="2615337"/>
            <a:ext cx="5354442" cy="19711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oAutofit/>
          </a:bodyPr>
          <a:lstStyle/>
          <a:p>
            <a:pPr defTabSz="621776">
              <a:spcBef>
                <a:spcPts val="600"/>
              </a:spcBef>
              <a:defRPr sz="2243"/>
            </a:pPr>
            <a:r>
              <a:rPr lang="en-US" sz="1400" b="1" dirty="0" err="1"/>
              <a:t>Adversarially</a:t>
            </a:r>
            <a:r>
              <a:rPr lang="en-US" sz="1400" b="1" dirty="0"/>
              <a:t> Learned Anomaly Detection (ALAD) is an anomaly detection method based on generative adversarial networks (GANs). The algorithm relies on two neural networks: a generator, which attempts to reproduce normal data, and a discriminator, which learns to distinguish between normal data and anomalies.</a:t>
            </a:r>
            <a:r>
              <a:rPr lang="en-US" sz="1400" dirty="0"/>
              <a:t> </a:t>
            </a:r>
          </a:p>
          <a:p>
            <a:pPr defTabSz="621776">
              <a:spcBef>
                <a:spcPts val="600"/>
              </a:spcBef>
              <a:defRPr sz="2243"/>
            </a:pPr>
            <a:r>
              <a:rPr lang="en-US" sz="1400" dirty="0"/>
              <a:t>This process allows for the efficient identification of complex anomalies by implicitly modeling non-linear relationships between data. Training complexity is higher due to neural networks, but it can capture complex relationships in high-dimensional datasets. ALAD uses adversarial networks to maximize the detection of subtle anomalies, making it particularly useful for complex and multivariate data</a:t>
            </a:r>
            <a:endParaRPr sz="1400" dirty="0"/>
          </a:p>
        </p:txBody>
      </p:sp>
      <p:sp>
        <p:nvSpPr>
          <p:cNvPr id="328" name="Zenati et al., 2018."/>
          <p:cNvSpPr txBox="1"/>
          <p:nvPr/>
        </p:nvSpPr>
        <p:spPr>
          <a:xfrm>
            <a:off x="353449" y="2081903"/>
            <a:ext cx="1820506" cy="395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676909">
              <a:lnSpc>
                <a:spcPct val="100000"/>
              </a:lnSpc>
              <a:defRPr sz="3607" b="1" spc="-36"/>
            </a:lvl1pPr>
          </a:lstStyle>
          <a:p>
            <a:r>
              <a:rPr sz="1804"/>
              <a:t>Zenati et al., 2018.</a:t>
            </a:r>
          </a:p>
        </p:txBody>
      </p:sp>
      <p:sp>
        <p:nvSpPr>
          <p:cNvPr id="329" name="ALAD est une technique de détection d’anomalies basée sur la reconstruction, qui évalue la distance entre un échantillon et sa reconstruction par le GAN. Les échantillons normaux devraient être reconstruits de manière précise, tandis que les échantillons"/>
          <p:cNvSpPr txBox="1"/>
          <p:nvPr/>
        </p:nvSpPr>
        <p:spPr>
          <a:xfrm>
            <a:off x="361089" y="5065760"/>
            <a:ext cx="5354442" cy="6451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oAutofit/>
          </a:bodyPr>
          <a:lstStyle>
            <a:lvl1pPr algn="l" defTabSz="1194786">
              <a:spcBef>
                <a:spcPts val="1100"/>
              </a:spcBef>
              <a:defRPr sz="2156"/>
            </a:lvl1pPr>
          </a:lstStyle>
          <a:p>
            <a:r>
              <a:rPr lang="en-US" sz="1400" dirty="0"/>
              <a:t>ALAD is a reconstruction-based anomaly detection technique that evaluates the distance between a sample and its reconstruction by the GAN. Normal samples should be reconstructed accurately, while anomalous samples will likely be poorly reconstructed</a:t>
            </a:r>
            <a:endParaRPr sz="1400" dirty="0"/>
          </a:p>
        </p:txBody>
      </p:sp>
      <p:pic>
        <p:nvPicPr>
          <p:cNvPr id="330" name="Image" descr="Image"/>
          <p:cNvPicPr>
            <a:picLocks noChangeAspect="1"/>
          </p:cNvPicPr>
          <p:nvPr/>
        </p:nvPicPr>
        <p:blipFill>
          <a:blip r:embed="rId3"/>
          <a:srcRect r="33996" b="5915"/>
          <a:stretch>
            <a:fillRect/>
          </a:stretch>
        </p:blipFill>
        <p:spPr>
          <a:xfrm>
            <a:off x="6779449" y="1299650"/>
            <a:ext cx="4933674" cy="2407606"/>
          </a:xfrm>
          <a:prstGeom prst="rect">
            <a:avLst/>
          </a:prstGeom>
          <a:ln w="12700">
            <a:miter lim="400000"/>
          </a:ln>
        </p:spPr>
      </p:pic>
      <p:pic>
        <p:nvPicPr>
          <p:cNvPr id="331" name="Image" descr="Image"/>
          <p:cNvPicPr>
            <a:picLocks noChangeAspect="1"/>
          </p:cNvPicPr>
          <p:nvPr/>
        </p:nvPicPr>
        <p:blipFill>
          <a:blip r:embed="rId3"/>
          <a:srcRect l="65632" b="5939"/>
          <a:stretch>
            <a:fillRect/>
          </a:stretch>
        </p:blipFill>
        <p:spPr>
          <a:xfrm>
            <a:off x="7708831" y="3683398"/>
            <a:ext cx="3074949" cy="288108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3ème Optimization"/>
          <p:cNvSpPr txBox="1"/>
          <p:nvPr/>
        </p:nvSpPr>
        <p:spPr>
          <a:xfrm>
            <a:off x="353449" y="333928"/>
            <a:ext cx="1245001" cy="2146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p>
            <a:r>
              <a:rPr sz="900" dirty="0"/>
              <a:t>3</a:t>
            </a:r>
            <a:r>
              <a:rPr lang="fr-FR" sz="900" dirty="0"/>
              <a:t>rd</a:t>
            </a:r>
            <a:r>
              <a:rPr sz="900" dirty="0"/>
              <a:t> Optimization</a:t>
            </a:r>
          </a:p>
        </p:txBody>
      </p:sp>
      <p:sp>
        <p:nvSpPr>
          <p:cNvPr id="346" name="Automatisation de la Detection des valeurs aberrantes par DL"/>
          <p:cNvSpPr txBox="1"/>
          <p:nvPr/>
        </p:nvSpPr>
        <p:spPr>
          <a:xfrm>
            <a:off x="353449" y="525287"/>
            <a:ext cx="7271195" cy="4116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825500">
              <a:lnSpc>
                <a:spcPct val="100000"/>
              </a:lnSpc>
              <a:defRPr sz="4400" b="1" spc="-44"/>
            </a:lvl1pPr>
          </a:lstStyle>
          <a:p>
            <a:r>
              <a:rPr lang="en-US" sz="2200" dirty="0"/>
              <a:t>Automation of outlier detection using deep learning</a:t>
            </a:r>
          </a:p>
        </p:txBody>
      </p:sp>
      <p:sp>
        <p:nvSpPr>
          <p:cNvPr id="347" name="Slide Number"/>
          <p:cNvSpPr txBox="1">
            <a:spLocks noGrp="1"/>
          </p:cNvSpPr>
          <p:nvPr>
            <p:ph type="sldNum" sz="quarter" idx="4294967295"/>
          </p:nvPr>
        </p:nvSpPr>
        <p:spPr>
          <a:xfrm>
            <a:off x="6003544" y="6350000"/>
            <a:ext cx="184913"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16</a:t>
            </a:fld>
            <a:endParaRPr/>
          </a:p>
        </p:txBody>
      </p:sp>
      <p:pic>
        <p:nvPicPr>
          <p:cNvPr id="348" name="Image" descr="Image"/>
          <p:cNvPicPr>
            <a:picLocks noChangeAspect="1"/>
          </p:cNvPicPr>
          <p:nvPr/>
        </p:nvPicPr>
        <p:blipFill>
          <a:blip r:embed="rId2">
            <a:alphaModFix amt="10000"/>
          </a:blip>
          <a:srcRect l="3673" t="10118" r="3673" b="5149"/>
          <a:stretch>
            <a:fillRect/>
          </a:stretch>
        </p:blipFill>
        <p:spPr>
          <a:xfrm>
            <a:off x="7202140" y="2744738"/>
            <a:ext cx="4933790" cy="4086220"/>
          </a:xfrm>
          <a:prstGeom prst="rect">
            <a:avLst/>
          </a:prstGeom>
          <a:ln w="12700">
            <a:miter lim="400000"/>
          </a:ln>
        </p:spPr>
      </p:pic>
      <p:sp>
        <p:nvSpPr>
          <p:cNvPr id="349" name="Deep Auto-Encoders"/>
          <p:cNvSpPr txBox="1">
            <a:spLocks noGrp="1"/>
          </p:cNvSpPr>
          <p:nvPr>
            <p:ph type="body" sz="quarter" idx="1"/>
          </p:nvPr>
        </p:nvSpPr>
        <p:spPr>
          <a:xfrm>
            <a:off x="353449" y="1091335"/>
            <a:ext cx="7380878" cy="1044726"/>
          </a:xfrm>
          <a:prstGeom prst="rect">
            <a:avLst/>
          </a:prstGeom>
        </p:spPr>
        <p:txBody>
          <a:bodyPr>
            <a:normAutofit fontScale="47500" lnSpcReduction="20000"/>
          </a:bodyPr>
          <a:lstStyle>
            <a:lvl1pPr algn="l" defTabSz="1414272">
              <a:defRPr sz="12992">
                <a:solidFill>
                  <a:srgbClr val="392160"/>
                </a:solidFill>
              </a:defRPr>
            </a:lvl1pPr>
          </a:lstStyle>
          <a:p>
            <a:r>
              <a:rPr dirty="0"/>
              <a:t>Deep Auto-Encoders</a:t>
            </a:r>
          </a:p>
        </p:txBody>
      </p:sp>
      <p:sp>
        <p:nvSpPr>
          <p:cNvPr id="351" name="Kingma et al., 2013 - Sakurada et al. , 2014 - Xia et al., 2015 - Doersch, 2016."/>
          <p:cNvSpPr txBox="1"/>
          <p:nvPr/>
        </p:nvSpPr>
        <p:spPr>
          <a:xfrm>
            <a:off x="353449" y="2081903"/>
            <a:ext cx="5369721" cy="395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487044">
              <a:lnSpc>
                <a:spcPct val="100000"/>
              </a:lnSpc>
              <a:defRPr sz="2596" b="1" spc="-25"/>
            </a:lvl1pPr>
          </a:lstStyle>
          <a:p>
            <a:r>
              <a:rPr sz="1298"/>
              <a:t>Kingma et al., 2013 - Sakurada et al. , 2014 - Xia et al., 2015 - Doersch, 2016.</a:t>
            </a:r>
          </a:p>
        </p:txBody>
      </p:sp>
      <p:pic>
        <p:nvPicPr>
          <p:cNvPr id="352" name="Image" descr="Image"/>
          <p:cNvPicPr>
            <a:picLocks noChangeAspect="1"/>
          </p:cNvPicPr>
          <p:nvPr/>
        </p:nvPicPr>
        <p:blipFill>
          <a:blip r:embed="rId3"/>
          <a:stretch>
            <a:fillRect/>
          </a:stretch>
        </p:blipFill>
        <p:spPr>
          <a:xfrm>
            <a:off x="2165447" y="3537483"/>
            <a:ext cx="7772160" cy="3011712"/>
          </a:xfrm>
          <a:prstGeom prst="rect">
            <a:avLst/>
          </a:prstGeom>
          <a:ln w="12700">
            <a:miter lim="400000"/>
          </a:ln>
        </p:spPr>
      </p:pic>
      <p:sp>
        <p:nvSpPr>
          <p:cNvPr id="350" name="Les auto-encodeurs en Deep Learning sont une technique de détection d'anomalies basée sur la reconstruction de données. Le modèle apprend à compresser les données en une représentation réduite (encodage) avant de les reconstruire dans leur forme original"/>
          <p:cNvSpPr txBox="1"/>
          <p:nvPr/>
        </p:nvSpPr>
        <p:spPr>
          <a:xfrm>
            <a:off x="353449" y="2545487"/>
            <a:ext cx="11485103" cy="912818"/>
          </a:xfrm>
          <a:prstGeom prst="rect">
            <a:avLst/>
          </a:prstGeom>
          <a:solidFill>
            <a:schemeClr val="bg1"/>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oAutofit/>
          </a:bodyPr>
          <a:lstStyle/>
          <a:p>
            <a:pPr defTabSz="633968">
              <a:spcBef>
                <a:spcPts val="600"/>
              </a:spcBef>
              <a:defRPr sz="2288"/>
            </a:pPr>
            <a:r>
              <a:rPr lang="en-US" sz="1400" b="1" dirty="0"/>
              <a:t>Deep Autoencoders are a reconstruction-based anomaly detection technique. The model learns to compress data into a reduced representation (encoding) before reconstructing it into its original form (decoding). The idea is that normal samples will be well reconstructed, while anomalies, not conforming to the learned pattern, will have a poor reconstruction.</a:t>
            </a:r>
            <a:r>
              <a:rPr lang="en-US" sz="1400" dirty="0"/>
              <a:t> Computational complexity increases with the size of the neural network, but autoencoders can capture complex non-linear relationships in high-dimensional datasets. They are particularly suited for detecting subtle anomalies in multivariate data.</a:t>
            </a:r>
            <a:endParaRPr sz="1400" dirty="0"/>
          </a:p>
        </p:txBody>
      </p:sp>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Auto-Encoders"/>
          <p:cNvSpPr txBox="1">
            <a:spLocks noGrp="1"/>
          </p:cNvSpPr>
          <p:nvPr>
            <p:ph type="body" sz="quarter" idx="1"/>
          </p:nvPr>
        </p:nvSpPr>
        <p:spPr>
          <a:xfrm>
            <a:off x="3205483" y="2381131"/>
            <a:ext cx="5781035" cy="1044726"/>
          </a:xfrm>
          <a:prstGeom prst="rect">
            <a:avLst/>
          </a:prstGeom>
        </p:spPr>
        <p:txBody>
          <a:bodyPr>
            <a:normAutofit fontScale="47500" lnSpcReduction="20000"/>
          </a:bodyPr>
          <a:lstStyle>
            <a:lvl1pPr defTabSz="1511808">
              <a:defRPr sz="13888"/>
            </a:lvl1pPr>
          </a:lstStyle>
          <a:p>
            <a:r>
              <a:rPr dirty="0"/>
              <a:t>Auto-Encoders</a:t>
            </a:r>
          </a:p>
        </p:txBody>
      </p:sp>
      <p:sp>
        <p:nvSpPr>
          <p:cNvPr id="355" name="Distribution et relation non linéaire"/>
          <p:cNvSpPr txBox="1"/>
          <p:nvPr/>
        </p:nvSpPr>
        <p:spPr>
          <a:xfrm>
            <a:off x="7080433" y="4442156"/>
            <a:ext cx="4119520" cy="326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lnSpcReduction="10000"/>
          </a:bodyPr>
          <a:lstStyle>
            <a:lvl1pPr defTabSz="718184">
              <a:lnSpc>
                <a:spcPct val="100000"/>
              </a:lnSpc>
              <a:defRPr sz="3828" b="1" spc="-38"/>
            </a:lvl1pPr>
          </a:lstStyle>
          <a:p>
            <a:r>
              <a:rPr lang="fr-FR" sz="1914" dirty="0"/>
              <a:t>Non-</a:t>
            </a:r>
            <a:r>
              <a:rPr lang="fr-FR" sz="1914" dirty="0" err="1"/>
              <a:t>linear</a:t>
            </a:r>
            <a:r>
              <a:rPr lang="fr-FR" sz="1914" dirty="0"/>
              <a:t> distribution and </a:t>
            </a:r>
            <a:r>
              <a:rPr lang="fr-FR" sz="1914" dirty="0" err="1"/>
              <a:t>relationship</a:t>
            </a:r>
            <a:endParaRPr sz="1914" dirty="0"/>
          </a:p>
        </p:txBody>
      </p:sp>
      <p:sp>
        <p:nvSpPr>
          <p:cNvPr id="356" name="Performance"/>
          <p:cNvSpPr txBox="1"/>
          <p:nvPr/>
        </p:nvSpPr>
        <p:spPr>
          <a:xfrm>
            <a:off x="1651080" y="4526405"/>
            <a:ext cx="2574034" cy="3267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lnSpcReduction="10000"/>
          </a:bodyPr>
          <a:lstStyle>
            <a:lvl1pPr defTabSz="718184">
              <a:lnSpc>
                <a:spcPct val="100000"/>
              </a:lnSpc>
              <a:defRPr sz="3828" b="1" spc="-38"/>
            </a:lvl1pPr>
          </a:lstStyle>
          <a:p>
            <a:r>
              <a:rPr sz="1914"/>
              <a:t>Performance</a:t>
            </a:r>
          </a:p>
        </p:txBody>
      </p:sp>
      <p:sp>
        <p:nvSpPr>
          <p:cNvPr id="357" name="Hourglass"/>
          <p:cNvSpPr/>
          <p:nvPr/>
        </p:nvSpPr>
        <p:spPr>
          <a:xfrm>
            <a:off x="2709940" y="5020843"/>
            <a:ext cx="456313" cy="765232"/>
          </a:xfrm>
          <a:custGeom>
            <a:avLst/>
            <a:gdLst/>
            <a:ahLst/>
            <a:cxnLst>
              <a:cxn ang="0">
                <a:pos x="wd2" y="hd2"/>
              </a:cxn>
              <a:cxn ang="5400000">
                <a:pos x="wd2" y="hd2"/>
              </a:cxn>
              <a:cxn ang="10800000">
                <a:pos x="wd2" y="hd2"/>
              </a:cxn>
              <a:cxn ang="16200000">
                <a:pos x="wd2" y="hd2"/>
              </a:cxn>
            </a:cxnLst>
            <a:rect l="0" t="0" r="r" b="b"/>
            <a:pathLst>
              <a:path w="21600" h="21600" extrusionOk="0">
                <a:moveTo>
                  <a:pt x="898" y="0"/>
                </a:moveTo>
                <a:cubicBezTo>
                  <a:pt x="404" y="0"/>
                  <a:pt x="0" y="242"/>
                  <a:pt x="0" y="537"/>
                </a:cubicBezTo>
                <a:lnTo>
                  <a:pt x="0" y="901"/>
                </a:lnTo>
                <a:cubicBezTo>
                  <a:pt x="0" y="1196"/>
                  <a:pt x="404" y="1438"/>
                  <a:pt x="898" y="1438"/>
                </a:cubicBezTo>
                <a:lnTo>
                  <a:pt x="20702" y="1438"/>
                </a:lnTo>
                <a:cubicBezTo>
                  <a:pt x="21196" y="1438"/>
                  <a:pt x="21600" y="1196"/>
                  <a:pt x="21600" y="901"/>
                </a:cubicBezTo>
                <a:lnTo>
                  <a:pt x="21600" y="537"/>
                </a:lnTo>
                <a:cubicBezTo>
                  <a:pt x="21600" y="242"/>
                  <a:pt x="21196" y="0"/>
                  <a:pt x="20702" y="0"/>
                </a:cubicBezTo>
                <a:lnTo>
                  <a:pt x="898" y="0"/>
                </a:lnTo>
                <a:close/>
                <a:moveTo>
                  <a:pt x="2670" y="2035"/>
                </a:moveTo>
                <a:cubicBezTo>
                  <a:pt x="2211" y="2035"/>
                  <a:pt x="1818" y="2231"/>
                  <a:pt x="1734" y="2499"/>
                </a:cubicBezTo>
                <a:cubicBezTo>
                  <a:pt x="1688" y="2648"/>
                  <a:pt x="678" y="6175"/>
                  <a:pt x="7600" y="10445"/>
                </a:cubicBezTo>
                <a:lnTo>
                  <a:pt x="7609" y="10452"/>
                </a:lnTo>
                <a:cubicBezTo>
                  <a:pt x="7626" y="10469"/>
                  <a:pt x="7637" y="10489"/>
                  <a:pt x="7652" y="10509"/>
                </a:cubicBezTo>
                <a:lnTo>
                  <a:pt x="7657" y="10516"/>
                </a:lnTo>
                <a:cubicBezTo>
                  <a:pt x="7692" y="10583"/>
                  <a:pt x="7734" y="10686"/>
                  <a:pt x="7739" y="10800"/>
                </a:cubicBezTo>
                <a:cubicBezTo>
                  <a:pt x="7733" y="10917"/>
                  <a:pt x="7692" y="11018"/>
                  <a:pt x="7657" y="11084"/>
                </a:cubicBezTo>
                <a:lnTo>
                  <a:pt x="7654" y="11089"/>
                </a:lnTo>
                <a:cubicBezTo>
                  <a:pt x="7640" y="11110"/>
                  <a:pt x="7626" y="11130"/>
                  <a:pt x="7609" y="11148"/>
                </a:cubicBezTo>
                <a:lnTo>
                  <a:pt x="7603" y="11153"/>
                </a:lnTo>
                <a:cubicBezTo>
                  <a:pt x="678" y="15424"/>
                  <a:pt x="1688" y="18954"/>
                  <a:pt x="1734" y="19102"/>
                </a:cubicBezTo>
                <a:cubicBezTo>
                  <a:pt x="1818" y="19371"/>
                  <a:pt x="2211" y="19565"/>
                  <a:pt x="2670" y="19565"/>
                </a:cubicBezTo>
                <a:lnTo>
                  <a:pt x="18930" y="19565"/>
                </a:lnTo>
                <a:cubicBezTo>
                  <a:pt x="19389" y="19565"/>
                  <a:pt x="19782" y="19371"/>
                  <a:pt x="19866" y="19102"/>
                </a:cubicBezTo>
                <a:cubicBezTo>
                  <a:pt x="19912" y="18954"/>
                  <a:pt x="20920" y="15426"/>
                  <a:pt x="13997" y="11155"/>
                </a:cubicBezTo>
                <a:lnTo>
                  <a:pt x="13991" y="11148"/>
                </a:lnTo>
                <a:cubicBezTo>
                  <a:pt x="13974" y="11131"/>
                  <a:pt x="13962" y="11113"/>
                  <a:pt x="13948" y="11092"/>
                </a:cubicBezTo>
                <a:lnTo>
                  <a:pt x="13943" y="11084"/>
                </a:lnTo>
                <a:cubicBezTo>
                  <a:pt x="13908" y="11018"/>
                  <a:pt x="13866" y="10915"/>
                  <a:pt x="13861" y="10802"/>
                </a:cubicBezTo>
                <a:cubicBezTo>
                  <a:pt x="13866" y="10684"/>
                  <a:pt x="13908" y="10584"/>
                  <a:pt x="13943" y="10518"/>
                </a:cubicBezTo>
                <a:lnTo>
                  <a:pt x="13946" y="10511"/>
                </a:lnTo>
                <a:cubicBezTo>
                  <a:pt x="13960" y="10490"/>
                  <a:pt x="13974" y="10470"/>
                  <a:pt x="13991" y="10452"/>
                </a:cubicBezTo>
                <a:lnTo>
                  <a:pt x="13997" y="10447"/>
                </a:lnTo>
                <a:cubicBezTo>
                  <a:pt x="20922" y="6176"/>
                  <a:pt x="19912" y="2648"/>
                  <a:pt x="19866" y="2499"/>
                </a:cubicBezTo>
                <a:cubicBezTo>
                  <a:pt x="19782" y="2231"/>
                  <a:pt x="19389" y="2035"/>
                  <a:pt x="18930" y="2035"/>
                </a:cubicBezTo>
                <a:lnTo>
                  <a:pt x="2670" y="2035"/>
                </a:lnTo>
                <a:close/>
                <a:moveTo>
                  <a:pt x="3562" y="3170"/>
                </a:moveTo>
                <a:lnTo>
                  <a:pt x="18038" y="3170"/>
                </a:lnTo>
                <a:cubicBezTo>
                  <a:pt x="18033" y="3525"/>
                  <a:pt x="17958" y="4064"/>
                  <a:pt x="17658" y="4738"/>
                </a:cubicBezTo>
                <a:cubicBezTo>
                  <a:pt x="17139" y="5903"/>
                  <a:pt x="15820" y="7716"/>
                  <a:pt x="12489" y="9742"/>
                </a:cubicBezTo>
                <a:cubicBezTo>
                  <a:pt x="12423" y="9782"/>
                  <a:pt x="12368" y="9829"/>
                  <a:pt x="12325" y="9879"/>
                </a:cubicBezTo>
                <a:cubicBezTo>
                  <a:pt x="12317" y="9888"/>
                  <a:pt x="12253" y="9965"/>
                  <a:pt x="12180" y="10087"/>
                </a:cubicBezTo>
                <a:cubicBezTo>
                  <a:pt x="12034" y="10297"/>
                  <a:pt x="11957" y="10524"/>
                  <a:pt x="11956" y="10759"/>
                </a:cubicBezTo>
                <a:cubicBezTo>
                  <a:pt x="11956" y="10768"/>
                  <a:pt x="11956" y="10776"/>
                  <a:pt x="11956" y="10785"/>
                </a:cubicBezTo>
                <a:lnTo>
                  <a:pt x="11956" y="10815"/>
                </a:lnTo>
                <a:cubicBezTo>
                  <a:pt x="11956" y="10824"/>
                  <a:pt x="11956" y="10832"/>
                  <a:pt x="11956" y="10837"/>
                </a:cubicBezTo>
                <a:cubicBezTo>
                  <a:pt x="11957" y="11075"/>
                  <a:pt x="12034" y="11303"/>
                  <a:pt x="12177" y="11510"/>
                </a:cubicBezTo>
                <a:cubicBezTo>
                  <a:pt x="12252" y="11635"/>
                  <a:pt x="12317" y="11714"/>
                  <a:pt x="12325" y="11723"/>
                </a:cubicBezTo>
                <a:cubicBezTo>
                  <a:pt x="12368" y="11772"/>
                  <a:pt x="12423" y="11817"/>
                  <a:pt x="12489" y="11858"/>
                </a:cubicBezTo>
                <a:cubicBezTo>
                  <a:pt x="15820" y="13884"/>
                  <a:pt x="17139" y="15699"/>
                  <a:pt x="17658" y="16863"/>
                </a:cubicBezTo>
                <a:cubicBezTo>
                  <a:pt x="17959" y="17538"/>
                  <a:pt x="18033" y="18076"/>
                  <a:pt x="18038" y="18430"/>
                </a:cubicBezTo>
                <a:lnTo>
                  <a:pt x="3562" y="18430"/>
                </a:lnTo>
                <a:cubicBezTo>
                  <a:pt x="3567" y="18075"/>
                  <a:pt x="3642" y="17536"/>
                  <a:pt x="3942" y="16862"/>
                </a:cubicBezTo>
                <a:cubicBezTo>
                  <a:pt x="4461" y="15697"/>
                  <a:pt x="5780" y="13884"/>
                  <a:pt x="9111" y="11858"/>
                </a:cubicBezTo>
                <a:cubicBezTo>
                  <a:pt x="9177" y="11817"/>
                  <a:pt x="9232" y="11771"/>
                  <a:pt x="9275" y="11721"/>
                </a:cubicBezTo>
                <a:cubicBezTo>
                  <a:pt x="9283" y="11713"/>
                  <a:pt x="9348" y="11635"/>
                  <a:pt x="9420" y="11513"/>
                </a:cubicBezTo>
                <a:cubicBezTo>
                  <a:pt x="9566" y="11303"/>
                  <a:pt x="9643" y="11076"/>
                  <a:pt x="9644" y="10841"/>
                </a:cubicBezTo>
                <a:cubicBezTo>
                  <a:pt x="9644" y="10832"/>
                  <a:pt x="9644" y="10824"/>
                  <a:pt x="9644" y="10815"/>
                </a:cubicBezTo>
                <a:lnTo>
                  <a:pt x="9644" y="10785"/>
                </a:lnTo>
                <a:cubicBezTo>
                  <a:pt x="9644" y="10776"/>
                  <a:pt x="9644" y="10768"/>
                  <a:pt x="9644" y="10763"/>
                </a:cubicBezTo>
                <a:cubicBezTo>
                  <a:pt x="9643" y="10525"/>
                  <a:pt x="9566" y="10297"/>
                  <a:pt x="9423" y="10090"/>
                </a:cubicBezTo>
                <a:cubicBezTo>
                  <a:pt x="9348" y="9964"/>
                  <a:pt x="9283" y="9888"/>
                  <a:pt x="9275" y="9879"/>
                </a:cubicBezTo>
                <a:cubicBezTo>
                  <a:pt x="9232" y="9829"/>
                  <a:pt x="9177" y="9783"/>
                  <a:pt x="9111" y="9742"/>
                </a:cubicBezTo>
                <a:cubicBezTo>
                  <a:pt x="5780" y="7716"/>
                  <a:pt x="4461" y="5903"/>
                  <a:pt x="3942" y="4738"/>
                </a:cubicBezTo>
                <a:cubicBezTo>
                  <a:pt x="3641" y="4064"/>
                  <a:pt x="3567" y="3525"/>
                  <a:pt x="3562" y="3170"/>
                </a:cubicBezTo>
                <a:close/>
                <a:moveTo>
                  <a:pt x="10800" y="12519"/>
                </a:moveTo>
                <a:cubicBezTo>
                  <a:pt x="10624" y="12512"/>
                  <a:pt x="10439" y="12534"/>
                  <a:pt x="10293" y="12618"/>
                </a:cubicBezTo>
                <a:lnTo>
                  <a:pt x="10296" y="12620"/>
                </a:lnTo>
                <a:cubicBezTo>
                  <a:pt x="4812" y="15292"/>
                  <a:pt x="5628" y="17483"/>
                  <a:pt x="5665" y="17575"/>
                </a:cubicBezTo>
                <a:lnTo>
                  <a:pt x="5707" y="17678"/>
                </a:lnTo>
                <a:lnTo>
                  <a:pt x="15892" y="17678"/>
                </a:lnTo>
                <a:lnTo>
                  <a:pt x="15935" y="17575"/>
                </a:lnTo>
                <a:cubicBezTo>
                  <a:pt x="15972" y="17483"/>
                  <a:pt x="16788" y="15292"/>
                  <a:pt x="11304" y="12620"/>
                </a:cubicBezTo>
                <a:lnTo>
                  <a:pt x="11307" y="12618"/>
                </a:lnTo>
                <a:cubicBezTo>
                  <a:pt x="11161" y="12534"/>
                  <a:pt x="10976" y="12512"/>
                  <a:pt x="10800" y="12519"/>
                </a:cubicBezTo>
                <a:close/>
                <a:moveTo>
                  <a:pt x="898" y="20164"/>
                </a:moveTo>
                <a:cubicBezTo>
                  <a:pt x="404" y="20164"/>
                  <a:pt x="0" y="20404"/>
                  <a:pt x="0" y="20699"/>
                </a:cubicBezTo>
                <a:lnTo>
                  <a:pt x="0" y="21064"/>
                </a:lnTo>
                <a:cubicBezTo>
                  <a:pt x="0" y="21359"/>
                  <a:pt x="404" y="21600"/>
                  <a:pt x="898" y="21600"/>
                </a:cubicBezTo>
                <a:lnTo>
                  <a:pt x="20702" y="21600"/>
                </a:lnTo>
                <a:cubicBezTo>
                  <a:pt x="21196" y="21600"/>
                  <a:pt x="21600" y="21359"/>
                  <a:pt x="21600" y="21064"/>
                </a:cubicBezTo>
                <a:lnTo>
                  <a:pt x="21600" y="20699"/>
                </a:lnTo>
                <a:cubicBezTo>
                  <a:pt x="21600" y="20404"/>
                  <a:pt x="21196" y="20164"/>
                  <a:pt x="20702" y="20164"/>
                </a:cubicBezTo>
                <a:lnTo>
                  <a:pt x="898" y="20164"/>
                </a:lnTo>
                <a:close/>
              </a:path>
            </a:pathLst>
          </a:custGeom>
          <a:solidFill>
            <a:srgbClr val="392160">
              <a:alpha val="70000"/>
            </a:srgbClr>
          </a:solidFill>
          <a:ln w="12700">
            <a:miter lim="400000"/>
          </a:ln>
          <a:effectLst>
            <a:reflection stA="29957"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cxnSp>
        <p:nvCxnSpPr>
          <p:cNvPr id="358" name="Connection Line"/>
          <p:cNvCxnSpPr>
            <a:stCxn id="356" idx="0"/>
            <a:endCxn id="354" idx="0"/>
          </p:cNvCxnSpPr>
          <p:nvPr/>
        </p:nvCxnSpPr>
        <p:spPr>
          <a:xfrm flipV="1">
            <a:off x="2938096" y="2903493"/>
            <a:ext cx="3157904" cy="1786302"/>
          </a:xfrm>
          <a:prstGeom prst="straightConnector1">
            <a:avLst/>
          </a:prstGeom>
          <a:ln w="25400">
            <a:solidFill>
              <a:srgbClr val="000000"/>
            </a:solidFill>
            <a:miter lim="400000"/>
            <a:headEnd type="triangle"/>
          </a:ln>
        </p:spPr>
      </p:cxnSp>
      <p:cxnSp>
        <p:nvCxnSpPr>
          <p:cNvPr id="359" name="Connection Line"/>
          <p:cNvCxnSpPr>
            <a:stCxn id="355" idx="0"/>
            <a:endCxn id="354" idx="0"/>
          </p:cNvCxnSpPr>
          <p:nvPr/>
        </p:nvCxnSpPr>
        <p:spPr>
          <a:xfrm flipH="1" flipV="1">
            <a:off x="6096000" y="2903493"/>
            <a:ext cx="3044194" cy="1702053"/>
          </a:xfrm>
          <a:prstGeom prst="straightConnector1">
            <a:avLst/>
          </a:prstGeom>
          <a:ln w="25400">
            <a:solidFill>
              <a:srgbClr val="000000"/>
            </a:solidFill>
            <a:miter lim="400000"/>
            <a:headEnd type="triangle"/>
          </a:ln>
        </p:spPr>
      </p:cxnSp>
      <p:sp>
        <p:nvSpPr>
          <p:cNvPr id="360" name="4ème Optimization"/>
          <p:cNvSpPr txBox="1"/>
          <p:nvPr/>
        </p:nvSpPr>
        <p:spPr>
          <a:xfrm>
            <a:off x="1204857" y="726665"/>
            <a:ext cx="2635153" cy="4269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825500">
              <a:lnSpc>
                <a:spcPct val="100000"/>
              </a:lnSpc>
              <a:defRPr sz="3000" spc="-29"/>
            </a:lvl1pPr>
          </a:lstStyle>
          <a:p>
            <a:r>
              <a:rPr sz="1500" dirty="0"/>
              <a:t>4</a:t>
            </a:r>
            <a:r>
              <a:rPr lang="fr-FR" sz="1500" dirty="0"/>
              <a:t>th</a:t>
            </a:r>
            <a:r>
              <a:rPr sz="1500" dirty="0"/>
              <a:t> Optimization</a:t>
            </a:r>
          </a:p>
        </p:txBody>
      </p:sp>
      <p:sp>
        <p:nvSpPr>
          <p:cNvPr id="361" name="Automatisation de la Detection des valeurs aberrantes par ML-Consensus"/>
          <p:cNvSpPr txBox="1"/>
          <p:nvPr/>
        </p:nvSpPr>
        <p:spPr>
          <a:xfrm>
            <a:off x="158108" y="1139931"/>
            <a:ext cx="5781035" cy="3267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lnSpcReduction="10000"/>
          </a:bodyPr>
          <a:lstStyle>
            <a:lvl1pPr defTabSz="742950">
              <a:lnSpc>
                <a:spcPct val="100000"/>
              </a:lnSpc>
              <a:defRPr sz="3959" b="1" spc="-39"/>
            </a:lvl1pPr>
          </a:lstStyle>
          <a:p>
            <a:r>
              <a:rPr lang="en-US" sz="1980" dirty="0"/>
              <a:t>Automation of outlier detection using deep learning</a:t>
            </a:r>
          </a:p>
        </p:txBody>
      </p:sp>
      <p:sp>
        <p:nvSpPr>
          <p:cNvPr id="362" name="Slide Number"/>
          <p:cNvSpPr txBox="1">
            <a:spLocks noGrp="1"/>
          </p:cNvSpPr>
          <p:nvPr>
            <p:ph type="sldNum" sz="quarter" idx="4294967295"/>
          </p:nvPr>
        </p:nvSpPr>
        <p:spPr>
          <a:xfrm>
            <a:off x="6003354" y="6350000"/>
            <a:ext cx="185294"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17</a:t>
            </a:fld>
            <a:endParaRPr/>
          </a:p>
        </p:txBody>
      </p:sp>
      <p:sp>
        <p:nvSpPr>
          <p:cNvPr id="364" name="Très lourd pour les dataset plus simple."/>
          <p:cNvSpPr txBox="1"/>
          <p:nvPr/>
        </p:nvSpPr>
        <p:spPr>
          <a:xfrm>
            <a:off x="7606635" y="4818748"/>
            <a:ext cx="3067116" cy="4269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718184">
              <a:lnSpc>
                <a:spcPct val="100000"/>
              </a:lnSpc>
              <a:defRPr sz="2610" spc="-26"/>
            </a:lvl1pPr>
          </a:lstStyle>
          <a:p>
            <a:r>
              <a:rPr lang="en-US" sz="1305" dirty="0"/>
              <a:t>Very heavy for simpler datasets</a:t>
            </a:r>
            <a:endParaRPr sz="1305" dirty="0"/>
          </a:p>
        </p:txBody>
      </p:sp>
      <p:sp>
        <p:nvSpPr>
          <p:cNvPr id="365" name="Evaluation de (11 000, 6) en 28 ms"/>
          <p:cNvSpPr txBox="1"/>
          <p:nvPr/>
        </p:nvSpPr>
        <p:spPr>
          <a:xfrm>
            <a:off x="2726500" y="5966723"/>
            <a:ext cx="330219" cy="1897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p>
            <a:r>
              <a:rPr sz="900" dirty="0"/>
              <a:t>28 </a:t>
            </a:r>
            <a:r>
              <a:rPr sz="900" dirty="0" err="1"/>
              <a:t>ms</a:t>
            </a:r>
            <a:endParaRPr sz="900" dirty="0"/>
          </a:p>
        </p:txBody>
      </p:sp>
      <p:sp>
        <p:nvSpPr>
          <p:cNvPr id="366" name="Neuron"/>
          <p:cNvSpPr/>
          <p:nvPr/>
        </p:nvSpPr>
        <p:spPr>
          <a:xfrm>
            <a:off x="5477005" y="1655507"/>
            <a:ext cx="1357838" cy="1044726"/>
          </a:xfrm>
          <a:custGeom>
            <a:avLst/>
            <a:gdLst/>
            <a:ahLst/>
            <a:cxnLst>
              <a:cxn ang="0">
                <a:pos x="wd2" y="hd2"/>
              </a:cxn>
              <a:cxn ang="5400000">
                <a:pos x="wd2" y="hd2"/>
              </a:cxn>
              <a:cxn ang="10800000">
                <a:pos x="wd2" y="hd2"/>
              </a:cxn>
              <a:cxn ang="16200000">
                <a:pos x="wd2" y="hd2"/>
              </a:cxn>
            </a:cxnLst>
            <a:rect l="0" t="0" r="r" b="b"/>
            <a:pathLst>
              <a:path w="21577" h="21551" extrusionOk="0">
                <a:moveTo>
                  <a:pt x="17938" y="9"/>
                </a:moveTo>
                <a:cubicBezTo>
                  <a:pt x="17518" y="282"/>
                  <a:pt x="16746" y="1233"/>
                  <a:pt x="16401" y="3208"/>
                </a:cubicBezTo>
                <a:cubicBezTo>
                  <a:pt x="16342" y="3558"/>
                  <a:pt x="16271" y="3867"/>
                  <a:pt x="16191" y="4133"/>
                </a:cubicBezTo>
                <a:cubicBezTo>
                  <a:pt x="16147" y="4287"/>
                  <a:pt x="15997" y="4322"/>
                  <a:pt x="15911" y="4203"/>
                </a:cubicBezTo>
                <a:cubicBezTo>
                  <a:pt x="15819" y="4077"/>
                  <a:pt x="15711" y="3944"/>
                  <a:pt x="15592" y="3790"/>
                </a:cubicBezTo>
                <a:cubicBezTo>
                  <a:pt x="15263" y="3258"/>
                  <a:pt x="16030" y="1815"/>
                  <a:pt x="15955" y="652"/>
                </a:cubicBezTo>
                <a:cubicBezTo>
                  <a:pt x="15949" y="582"/>
                  <a:pt x="15872" y="583"/>
                  <a:pt x="15867" y="646"/>
                </a:cubicBezTo>
                <a:cubicBezTo>
                  <a:pt x="15818" y="982"/>
                  <a:pt x="15744" y="1326"/>
                  <a:pt x="15663" y="1648"/>
                </a:cubicBezTo>
                <a:cubicBezTo>
                  <a:pt x="15652" y="1697"/>
                  <a:pt x="15604" y="1703"/>
                  <a:pt x="15582" y="1661"/>
                </a:cubicBezTo>
                <a:cubicBezTo>
                  <a:pt x="15474" y="1472"/>
                  <a:pt x="15394" y="1277"/>
                  <a:pt x="15415" y="878"/>
                </a:cubicBezTo>
                <a:cubicBezTo>
                  <a:pt x="15421" y="808"/>
                  <a:pt x="15338" y="793"/>
                  <a:pt x="15328" y="856"/>
                </a:cubicBezTo>
                <a:cubicBezTo>
                  <a:pt x="15257" y="1206"/>
                  <a:pt x="15312" y="1506"/>
                  <a:pt x="15474" y="1913"/>
                </a:cubicBezTo>
                <a:cubicBezTo>
                  <a:pt x="15517" y="2011"/>
                  <a:pt x="15523" y="2179"/>
                  <a:pt x="15496" y="2284"/>
                </a:cubicBezTo>
                <a:cubicBezTo>
                  <a:pt x="15394" y="2670"/>
                  <a:pt x="15301" y="2999"/>
                  <a:pt x="15269" y="3258"/>
                </a:cubicBezTo>
                <a:cubicBezTo>
                  <a:pt x="15263" y="3307"/>
                  <a:pt x="15220" y="3319"/>
                  <a:pt x="15193" y="3284"/>
                </a:cubicBezTo>
                <a:cubicBezTo>
                  <a:pt x="14950" y="2948"/>
                  <a:pt x="14708" y="2452"/>
                  <a:pt x="14648" y="1562"/>
                </a:cubicBezTo>
                <a:cubicBezTo>
                  <a:pt x="14643" y="1499"/>
                  <a:pt x="14573" y="1492"/>
                  <a:pt x="14562" y="1562"/>
                </a:cubicBezTo>
                <a:cubicBezTo>
                  <a:pt x="14508" y="1920"/>
                  <a:pt x="14514" y="2593"/>
                  <a:pt x="15016" y="3398"/>
                </a:cubicBezTo>
                <a:cubicBezTo>
                  <a:pt x="15269" y="3811"/>
                  <a:pt x="15528" y="4147"/>
                  <a:pt x="15712" y="4420"/>
                </a:cubicBezTo>
                <a:cubicBezTo>
                  <a:pt x="15868" y="4644"/>
                  <a:pt x="15873" y="4987"/>
                  <a:pt x="15722" y="5219"/>
                </a:cubicBezTo>
                <a:cubicBezTo>
                  <a:pt x="15344" y="5793"/>
                  <a:pt x="14908" y="5952"/>
                  <a:pt x="14535" y="6043"/>
                </a:cubicBezTo>
                <a:cubicBezTo>
                  <a:pt x="14271" y="6078"/>
                  <a:pt x="14023" y="6079"/>
                  <a:pt x="13753" y="5932"/>
                </a:cubicBezTo>
                <a:cubicBezTo>
                  <a:pt x="13478" y="5785"/>
                  <a:pt x="13344" y="5553"/>
                  <a:pt x="13322" y="5168"/>
                </a:cubicBezTo>
                <a:cubicBezTo>
                  <a:pt x="13306" y="4832"/>
                  <a:pt x="13408" y="4349"/>
                  <a:pt x="13548" y="3873"/>
                </a:cubicBezTo>
                <a:cubicBezTo>
                  <a:pt x="13774" y="3131"/>
                  <a:pt x="13695" y="2418"/>
                  <a:pt x="13501" y="1788"/>
                </a:cubicBezTo>
                <a:cubicBezTo>
                  <a:pt x="13479" y="1718"/>
                  <a:pt x="13397" y="1753"/>
                  <a:pt x="13408" y="1823"/>
                </a:cubicBezTo>
                <a:cubicBezTo>
                  <a:pt x="13559" y="2859"/>
                  <a:pt x="13575" y="3181"/>
                  <a:pt x="13332" y="3818"/>
                </a:cubicBezTo>
                <a:cubicBezTo>
                  <a:pt x="13186" y="4189"/>
                  <a:pt x="13106" y="4391"/>
                  <a:pt x="13062" y="4783"/>
                </a:cubicBezTo>
                <a:cubicBezTo>
                  <a:pt x="13035" y="5014"/>
                  <a:pt x="12902" y="5077"/>
                  <a:pt x="12805" y="4888"/>
                </a:cubicBezTo>
                <a:cubicBezTo>
                  <a:pt x="12778" y="4832"/>
                  <a:pt x="12739" y="4784"/>
                  <a:pt x="12707" y="4728"/>
                </a:cubicBezTo>
                <a:cubicBezTo>
                  <a:pt x="12669" y="4665"/>
                  <a:pt x="12636" y="4609"/>
                  <a:pt x="12604" y="4553"/>
                </a:cubicBezTo>
                <a:cubicBezTo>
                  <a:pt x="12448" y="4287"/>
                  <a:pt x="12383" y="3950"/>
                  <a:pt x="12442" y="3628"/>
                </a:cubicBezTo>
                <a:cubicBezTo>
                  <a:pt x="12561" y="2949"/>
                  <a:pt x="12895" y="2032"/>
                  <a:pt x="12847" y="1241"/>
                </a:cubicBezTo>
                <a:cubicBezTo>
                  <a:pt x="12841" y="1178"/>
                  <a:pt x="12771" y="1171"/>
                  <a:pt x="12761" y="1234"/>
                </a:cubicBezTo>
                <a:cubicBezTo>
                  <a:pt x="12712" y="1577"/>
                  <a:pt x="12636" y="1927"/>
                  <a:pt x="12550" y="2256"/>
                </a:cubicBezTo>
                <a:cubicBezTo>
                  <a:pt x="12539" y="2298"/>
                  <a:pt x="12492" y="2305"/>
                  <a:pt x="12476" y="2263"/>
                </a:cubicBezTo>
                <a:cubicBezTo>
                  <a:pt x="12400" y="2088"/>
                  <a:pt x="12324" y="1829"/>
                  <a:pt x="12307" y="1479"/>
                </a:cubicBezTo>
                <a:cubicBezTo>
                  <a:pt x="12302" y="1409"/>
                  <a:pt x="12232" y="1403"/>
                  <a:pt x="12216" y="1473"/>
                </a:cubicBezTo>
                <a:cubicBezTo>
                  <a:pt x="12157" y="1788"/>
                  <a:pt x="12178" y="2081"/>
                  <a:pt x="12307" y="2431"/>
                </a:cubicBezTo>
                <a:cubicBezTo>
                  <a:pt x="12377" y="2627"/>
                  <a:pt x="12395" y="2851"/>
                  <a:pt x="12341" y="3061"/>
                </a:cubicBezTo>
                <a:cubicBezTo>
                  <a:pt x="12276" y="3299"/>
                  <a:pt x="12222" y="3516"/>
                  <a:pt x="12189" y="3698"/>
                </a:cubicBezTo>
                <a:cubicBezTo>
                  <a:pt x="12179" y="3754"/>
                  <a:pt x="12131" y="3768"/>
                  <a:pt x="12098" y="3726"/>
                </a:cubicBezTo>
                <a:cubicBezTo>
                  <a:pt x="11564" y="2991"/>
                  <a:pt x="11331" y="2774"/>
                  <a:pt x="10743" y="2431"/>
                </a:cubicBezTo>
                <a:cubicBezTo>
                  <a:pt x="10695" y="2403"/>
                  <a:pt x="10658" y="2495"/>
                  <a:pt x="10701" y="2530"/>
                </a:cubicBezTo>
                <a:cubicBezTo>
                  <a:pt x="11025" y="2789"/>
                  <a:pt x="11358" y="3061"/>
                  <a:pt x="11930" y="3971"/>
                </a:cubicBezTo>
                <a:cubicBezTo>
                  <a:pt x="11957" y="4013"/>
                  <a:pt x="11930" y="4076"/>
                  <a:pt x="11893" y="4076"/>
                </a:cubicBezTo>
                <a:cubicBezTo>
                  <a:pt x="11790" y="4076"/>
                  <a:pt x="11246" y="4146"/>
                  <a:pt x="10598" y="3936"/>
                </a:cubicBezTo>
                <a:cubicBezTo>
                  <a:pt x="10539" y="3915"/>
                  <a:pt x="10512" y="3986"/>
                  <a:pt x="10566" y="4035"/>
                </a:cubicBezTo>
                <a:cubicBezTo>
                  <a:pt x="10971" y="4399"/>
                  <a:pt x="11758" y="4300"/>
                  <a:pt x="11952" y="4370"/>
                </a:cubicBezTo>
                <a:cubicBezTo>
                  <a:pt x="12124" y="4433"/>
                  <a:pt x="12260" y="4608"/>
                  <a:pt x="12314" y="4685"/>
                </a:cubicBezTo>
                <a:cubicBezTo>
                  <a:pt x="12314" y="4685"/>
                  <a:pt x="12314" y="4686"/>
                  <a:pt x="12314" y="4693"/>
                </a:cubicBezTo>
                <a:cubicBezTo>
                  <a:pt x="12373" y="4805"/>
                  <a:pt x="12448" y="4867"/>
                  <a:pt x="12518" y="4993"/>
                </a:cubicBezTo>
                <a:cubicBezTo>
                  <a:pt x="12610" y="5161"/>
                  <a:pt x="12691" y="5329"/>
                  <a:pt x="12761" y="5490"/>
                </a:cubicBezTo>
                <a:cubicBezTo>
                  <a:pt x="12896" y="5805"/>
                  <a:pt x="12378" y="5994"/>
                  <a:pt x="12167" y="5735"/>
                </a:cubicBezTo>
                <a:cubicBezTo>
                  <a:pt x="11925" y="5434"/>
                  <a:pt x="11531" y="5042"/>
                  <a:pt x="11138" y="5098"/>
                </a:cubicBezTo>
                <a:cubicBezTo>
                  <a:pt x="11089" y="5105"/>
                  <a:pt x="11084" y="5198"/>
                  <a:pt x="11133" y="5219"/>
                </a:cubicBezTo>
                <a:cubicBezTo>
                  <a:pt x="11553" y="5373"/>
                  <a:pt x="11817" y="5672"/>
                  <a:pt x="11947" y="5875"/>
                </a:cubicBezTo>
                <a:cubicBezTo>
                  <a:pt x="11968" y="5910"/>
                  <a:pt x="11952" y="5960"/>
                  <a:pt x="11920" y="5960"/>
                </a:cubicBezTo>
                <a:cubicBezTo>
                  <a:pt x="11580" y="5981"/>
                  <a:pt x="11187" y="5925"/>
                  <a:pt x="10777" y="5715"/>
                </a:cubicBezTo>
                <a:cubicBezTo>
                  <a:pt x="10728" y="5687"/>
                  <a:pt x="10685" y="5792"/>
                  <a:pt x="10733" y="5820"/>
                </a:cubicBezTo>
                <a:cubicBezTo>
                  <a:pt x="11353" y="6191"/>
                  <a:pt x="11936" y="6337"/>
                  <a:pt x="12535" y="6225"/>
                </a:cubicBezTo>
                <a:cubicBezTo>
                  <a:pt x="12821" y="6169"/>
                  <a:pt x="13085" y="6408"/>
                  <a:pt x="13150" y="6772"/>
                </a:cubicBezTo>
                <a:cubicBezTo>
                  <a:pt x="13414" y="8305"/>
                  <a:pt x="12658" y="10084"/>
                  <a:pt x="10280" y="10903"/>
                </a:cubicBezTo>
                <a:cubicBezTo>
                  <a:pt x="5248" y="12618"/>
                  <a:pt x="2778" y="16609"/>
                  <a:pt x="2082" y="17841"/>
                </a:cubicBezTo>
                <a:cubicBezTo>
                  <a:pt x="1893" y="18170"/>
                  <a:pt x="1645" y="18437"/>
                  <a:pt x="1349" y="18591"/>
                </a:cubicBezTo>
                <a:cubicBezTo>
                  <a:pt x="1074" y="18738"/>
                  <a:pt x="696" y="18878"/>
                  <a:pt x="211" y="18920"/>
                </a:cubicBezTo>
                <a:cubicBezTo>
                  <a:pt x="173" y="18927"/>
                  <a:pt x="136" y="18962"/>
                  <a:pt x="130" y="19011"/>
                </a:cubicBezTo>
                <a:cubicBezTo>
                  <a:pt x="109" y="19130"/>
                  <a:pt x="124" y="19234"/>
                  <a:pt x="145" y="19311"/>
                </a:cubicBezTo>
                <a:cubicBezTo>
                  <a:pt x="162" y="19381"/>
                  <a:pt x="226" y="19416"/>
                  <a:pt x="280" y="19381"/>
                </a:cubicBezTo>
                <a:cubicBezTo>
                  <a:pt x="442" y="19262"/>
                  <a:pt x="777" y="19053"/>
                  <a:pt x="836" y="19263"/>
                </a:cubicBezTo>
                <a:cubicBezTo>
                  <a:pt x="901" y="19487"/>
                  <a:pt x="297" y="19662"/>
                  <a:pt x="76" y="19718"/>
                </a:cubicBezTo>
                <a:cubicBezTo>
                  <a:pt x="28" y="19732"/>
                  <a:pt x="-5" y="19788"/>
                  <a:pt x="0" y="19858"/>
                </a:cubicBezTo>
                <a:cubicBezTo>
                  <a:pt x="11" y="19956"/>
                  <a:pt x="49" y="20104"/>
                  <a:pt x="140" y="20237"/>
                </a:cubicBezTo>
                <a:cubicBezTo>
                  <a:pt x="178" y="20286"/>
                  <a:pt x="232" y="20292"/>
                  <a:pt x="275" y="20243"/>
                </a:cubicBezTo>
                <a:cubicBezTo>
                  <a:pt x="496" y="19977"/>
                  <a:pt x="1091" y="19404"/>
                  <a:pt x="1231" y="19642"/>
                </a:cubicBezTo>
                <a:cubicBezTo>
                  <a:pt x="1274" y="19719"/>
                  <a:pt x="1263" y="19990"/>
                  <a:pt x="562" y="20403"/>
                </a:cubicBezTo>
                <a:cubicBezTo>
                  <a:pt x="508" y="20431"/>
                  <a:pt x="491" y="20515"/>
                  <a:pt x="518" y="20578"/>
                </a:cubicBezTo>
                <a:cubicBezTo>
                  <a:pt x="556" y="20662"/>
                  <a:pt x="605" y="20733"/>
                  <a:pt x="643" y="20782"/>
                </a:cubicBezTo>
                <a:cubicBezTo>
                  <a:pt x="686" y="20838"/>
                  <a:pt x="755" y="20825"/>
                  <a:pt x="782" y="20762"/>
                </a:cubicBezTo>
                <a:cubicBezTo>
                  <a:pt x="874" y="20573"/>
                  <a:pt x="1068" y="20237"/>
                  <a:pt x="1224" y="20377"/>
                </a:cubicBezTo>
                <a:cubicBezTo>
                  <a:pt x="1380" y="20517"/>
                  <a:pt x="1251" y="20866"/>
                  <a:pt x="1170" y="21055"/>
                </a:cubicBezTo>
                <a:cubicBezTo>
                  <a:pt x="1143" y="21125"/>
                  <a:pt x="1165" y="21209"/>
                  <a:pt x="1224" y="21230"/>
                </a:cubicBezTo>
                <a:cubicBezTo>
                  <a:pt x="1273" y="21251"/>
                  <a:pt x="1337" y="21265"/>
                  <a:pt x="1413" y="21265"/>
                </a:cubicBezTo>
                <a:cubicBezTo>
                  <a:pt x="1467" y="21265"/>
                  <a:pt x="1516" y="21202"/>
                  <a:pt x="1511" y="21132"/>
                </a:cubicBezTo>
                <a:cubicBezTo>
                  <a:pt x="1446" y="20130"/>
                  <a:pt x="1613" y="19963"/>
                  <a:pt x="1694" y="20005"/>
                </a:cubicBezTo>
                <a:cubicBezTo>
                  <a:pt x="1910" y="20103"/>
                  <a:pt x="1823" y="21005"/>
                  <a:pt x="1753" y="21383"/>
                </a:cubicBezTo>
                <a:cubicBezTo>
                  <a:pt x="1742" y="21446"/>
                  <a:pt x="1775" y="21518"/>
                  <a:pt x="1824" y="21532"/>
                </a:cubicBezTo>
                <a:cubicBezTo>
                  <a:pt x="1959" y="21574"/>
                  <a:pt x="2072" y="21539"/>
                  <a:pt x="2148" y="21504"/>
                </a:cubicBezTo>
                <a:cubicBezTo>
                  <a:pt x="2196" y="21483"/>
                  <a:pt x="2218" y="21411"/>
                  <a:pt x="2202" y="21348"/>
                </a:cubicBezTo>
                <a:cubicBezTo>
                  <a:pt x="2131" y="21068"/>
                  <a:pt x="1952" y="20298"/>
                  <a:pt x="2136" y="20263"/>
                </a:cubicBezTo>
                <a:cubicBezTo>
                  <a:pt x="2303" y="20228"/>
                  <a:pt x="2325" y="20712"/>
                  <a:pt x="2325" y="20950"/>
                </a:cubicBezTo>
                <a:cubicBezTo>
                  <a:pt x="2325" y="21027"/>
                  <a:pt x="2379" y="21082"/>
                  <a:pt x="2432" y="21068"/>
                </a:cubicBezTo>
                <a:cubicBezTo>
                  <a:pt x="2492" y="21054"/>
                  <a:pt x="2573" y="21020"/>
                  <a:pt x="2643" y="20943"/>
                </a:cubicBezTo>
                <a:cubicBezTo>
                  <a:pt x="2675" y="20908"/>
                  <a:pt x="2681" y="20846"/>
                  <a:pt x="2665" y="20797"/>
                </a:cubicBezTo>
                <a:cubicBezTo>
                  <a:pt x="2428" y="20132"/>
                  <a:pt x="2341" y="19577"/>
                  <a:pt x="2314" y="19178"/>
                </a:cubicBezTo>
                <a:cubicBezTo>
                  <a:pt x="2293" y="18821"/>
                  <a:pt x="2369" y="18451"/>
                  <a:pt x="2552" y="18178"/>
                </a:cubicBezTo>
                <a:cubicBezTo>
                  <a:pt x="5033" y="14593"/>
                  <a:pt x="6839" y="13262"/>
                  <a:pt x="10415" y="11785"/>
                </a:cubicBezTo>
                <a:cubicBezTo>
                  <a:pt x="12097" y="11091"/>
                  <a:pt x="13646" y="10904"/>
                  <a:pt x="14391" y="11940"/>
                </a:cubicBezTo>
                <a:cubicBezTo>
                  <a:pt x="14725" y="12409"/>
                  <a:pt x="14676" y="13142"/>
                  <a:pt x="14288" y="13542"/>
                </a:cubicBezTo>
                <a:cubicBezTo>
                  <a:pt x="13813" y="14025"/>
                  <a:pt x="13473" y="14585"/>
                  <a:pt x="13246" y="15607"/>
                </a:cubicBezTo>
                <a:cubicBezTo>
                  <a:pt x="13230" y="15677"/>
                  <a:pt x="13317" y="15712"/>
                  <a:pt x="13339" y="15642"/>
                </a:cubicBezTo>
                <a:cubicBezTo>
                  <a:pt x="13571" y="14928"/>
                  <a:pt x="13888" y="14418"/>
                  <a:pt x="14195" y="14054"/>
                </a:cubicBezTo>
                <a:cubicBezTo>
                  <a:pt x="14222" y="14019"/>
                  <a:pt x="14271" y="14046"/>
                  <a:pt x="14271" y="14095"/>
                </a:cubicBezTo>
                <a:cubicBezTo>
                  <a:pt x="14282" y="14424"/>
                  <a:pt x="14244" y="14893"/>
                  <a:pt x="14050" y="15362"/>
                </a:cubicBezTo>
                <a:cubicBezTo>
                  <a:pt x="14023" y="15425"/>
                  <a:pt x="14083" y="15483"/>
                  <a:pt x="14126" y="15441"/>
                </a:cubicBezTo>
                <a:cubicBezTo>
                  <a:pt x="14428" y="15126"/>
                  <a:pt x="14486" y="14571"/>
                  <a:pt x="14519" y="14102"/>
                </a:cubicBezTo>
                <a:cubicBezTo>
                  <a:pt x="14535" y="13857"/>
                  <a:pt x="14687" y="13564"/>
                  <a:pt x="14854" y="13445"/>
                </a:cubicBezTo>
                <a:cubicBezTo>
                  <a:pt x="14865" y="13438"/>
                  <a:pt x="14880" y="13431"/>
                  <a:pt x="14891" y="13417"/>
                </a:cubicBezTo>
                <a:cubicBezTo>
                  <a:pt x="14961" y="13368"/>
                  <a:pt x="15043" y="13417"/>
                  <a:pt x="15070" y="13515"/>
                </a:cubicBezTo>
                <a:cubicBezTo>
                  <a:pt x="15124" y="13739"/>
                  <a:pt x="15172" y="13976"/>
                  <a:pt x="15210" y="14242"/>
                </a:cubicBezTo>
                <a:cubicBezTo>
                  <a:pt x="15231" y="14403"/>
                  <a:pt x="15252" y="14559"/>
                  <a:pt x="15274" y="14706"/>
                </a:cubicBezTo>
                <a:cubicBezTo>
                  <a:pt x="15279" y="14818"/>
                  <a:pt x="15301" y="15110"/>
                  <a:pt x="15183" y="15320"/>
                </a:cubicBezTo>
                <a:cubicBezTo>
                  <a:pt x="14686" y="16224"/>
                  <a:pt x="14643" y="15957"/>
                  <a:pt x="14190" y="16902"/>
                </a:cubicBezTo>
                <a:cubicBezTo>
                  <a:pt x="14163" y="16958"/>
                  <a:pt x="14244" y="17009"/>
                  <a:pt x="14276" y="16953"/>
                </a:cubicBezTo>
                <a:cubicBezTo>
                  <a:pt x="14524" y="16469"/>
                  <a:pt x="14967" y="16105"/>
                  <a:pt x="15178" y="15874"/>
                </a:cubicBezTo>
                <a:cubicBezTo>
                  <a:pt x="15221" y="15825"/>
                  <a:pt x="15258" y="15776"/>
                  <a:pt x="15296" y="15727"/>
                </a:cubicBezTo>
                <a:cubicBezTo>
                  <a:pt x="15323" y="15685"/>
                  <a:pt x="15376" y="15706"/>
                  <a:pt x="15382" y="15762"/>
                </a:cubicBezTo>
                <a:cubicBezTo>
                  <a:pt x="15495" y="17058"/>
                  <a:pt x="15393" y="17464"/>
                  <a:pt x="15296" y="18003"/>
                </a:cubicBezTo>
                <a:cubicBezTo>
                  <a:pt x="15285" y="18073"/>
                  <a:pt x="15361" y="18107"/>
                  <a:pt x="15388" y="18044"/>
                </a:cubicBezTo>
                <a:cubicBezTo>
                  <a:pt x="15674" y="17323"/>
                  <a:pt x="15652" y="16427"/>
                  <a:pt x="15663" y="15517"/>
                </a:cubicBezTo>
                <a:cubicBezTo>
                  <a:pt x="15663" y="15461"/>
                  <a:pt x="15712" y="15432"/>
                  <a:pt x="15744" y="15467"/>
                </a:cubicBezTo>
                <a:cubicBezTo>
                  <a:pt x="15857" y="15593"/>
                  <a:pt x="15991" y="15721"/>
                  <a:pt x="16132" y="15861"/>
                </a:cubicBezTo>
                <a:cubicBezTo>
                  <a:pt x="16207" y="15938"/>
                  <a:pt x="16256" y="16048"/>
                  <a:pt x="16266" y="16167"/>
                </a:cubicBezTo>
                <a:cubicBezTo>
                  <a:pt x="16310" y="16678"/>
                  <a:pt x="16386" y="17036"/>
                  <a:pt x="16629" y="17316"/>
                </a:cubicBezTo>
                <a:cubicBezTo>
                  <a:pt x="16672" y="17365"/>
                  <a:pt x="16730" y="17302"/>
                  <a:pt x="16703" y="17239"/>
                </a:cubicBezTo>
                <a:cubicBezTo>
                  <a:pt x="16546" y="16882"/>
                  <a:pt x="16504" y="16568"/>
                  <a:pt x="16499" y="16351"/>
                </a:cubicBezTo>
                <a:cubicBezTo>
                  <a:pt x="16499" y="16309"/>
                  <a:pt x="16531" y="16280"/>
                  <a:pt x="16558" y="16301"/>
                </a:cubicBezTo>
                <a:cubicBezTo>
                  <a:pt x="16855" y="16504"/>
                  <a:pt x="17065" y="16776"/>
                  <a:pt x="17259" y="17112"/>
                </a:cubicBezTo>
                <a:cubicBezTo>
                  <a:pt x="17291" y="17175"/>
                  <a:pt x="17367" y="17121"/>
                  <a:pt x="17340" y="17051"/>
                </a:cubicBezTo>
                <a:cubicBezTo>
                  <a:pt x="17043" y="16288"/>
                  <a:pt x="16310" y="15699"/>
                  <a:pt x="15879" y="15167"/>
                </a:cubicBezTo>
                <a:cubicBezTo>
                  <a:pt x="15695" y="14943"/>
                  <a:pt x="15576" y="14649"/>
                  <a:pt x="15543" y="14327"/>
                </a:cubicBezTo>
                <a:cubicBezTo>
                  <a:pt x="15538" y="14292"/>
                  <a:pt x="15539" y="14250"/>
                  <a:pt x="15533" y="14215"/>
                </a:cubicBezTo>
                <a:cubicBezTo>
                  <a:pt x="15522" y="14117"/>
                  <a:pt x="15517" y="14018"/>
                  <a:pt x="15506" y="13927"/>
                </a:cubicBezTo>
                <a:cubicBezTo>
                  <a:pt x="15495" y="13808"/>
                  <a:pt x="15598" y="13732"/>
                  <a:pt x="15673" y="13802"/>
                </a:cubicBezTo>
                <a:cubicBezTo>
                  <a:pt x="15856" y="13977"/>
                  <a:pt x="16115" y="14144"/>
                  <a:pt x="16487" y="14277"/>
                </a:cubicBezTo>
                <a:cubicBezTo>
                  <a:pt x="17091" y="14494"/>
                  <a:pt x="17389" y="14691"/>
                  <a:pt x="17923" y="15657"/>
                </a:cubicBezTo>
                <a:cubicBezTo>
                  <a:pt x="17956" y="15720"/>
                  <a:pt x="18031" y="15664"/>
                  <a:pt x="18004" y="15594"/>
                </a:cubicBezTo>
                <a:cubicBezTo>
                  <a:pt x="17670" y="14705"/>
                  <a:pt x="17270" y="14278"/>
                  <a:pt x="16585" y="14012"/>
                </a:cubicBezTo>
                <a:cubicBezTo>
                  <a:pt x="16261" y="13886"/>
                  <a:pt x="16050" y="13710"/>
                  <a:pt x="15867" y="13493"/>
                </a:cubicBezTo>
                <a:cubicBezTo>
                  <a:pt x="15576" y="13150"/>
                  <a:pt x="15479" y="12597"/>
                  <a:pt x="15646" y="12128"/>
                </a:cubicBezTo>
                <a:cubicBezTo>
                  <a:pt x="15797" y="11701"/>
                  <a:pt x="16051" y="11372"/>
                  <a:pt x="16423" y="11036"/>
                </a:cubicBezTo>
                <a:cubicBezTo>
                  <a:pt x="16871" y="10693"/>
                  <a:pt x="17249" y="10665"/>
                  <a:pt x="17680" y="10826"/>
                </a:cubicBezTo>
                <a:cubicBezTo>
                  <a:pt x="18112" y="10987"/>
                  <a:pt x="18456" y="11413"/>
                  <a:pt x="18580" y="11966"/>
                </a:cubicBezTo>
                <a:cubicBezTo>
                  <a:pt x="18651" y="12295"/>
                  <a:pt x="18661" y="12645"/>
                  <a:pt x="18715" y="12981"/>
                </a:cubicBezTo>
                <a:cubicBezTo>
                  <a:pt x="18882" y="13955"/>
                  <a:pt x="19088" y="14327"/>
                  <a:pt x="19325" y="14649"/>
                </a:cubicBezTo>
                <a:cubicBezTo>
                  <a:pt x="19379" y="14719"/>
                  <a:pt x="19406" y="14648"/>
                  <a:pt x="19379" y="14585"/>
                </a:cubicBezTo>
                <a:cubicBezTo>
                  <a:pt x="19245" y="14305"/>
                  <a:pt x="19033" y="13815"/>
                  <a:pt x="18990" y="13605"/>
                </a:cubicBezTo>
                <a:cubicBezTo>
                  <a:pt x="18979" y="13556"/>
                  <a:pt x="19022" y="13521"/>
                  <a:pt x="19049" y="13542"/>
                </a:cubicBezTo>
                <a:cubicBezTo>
                  <a:pt x="19356" y="13766"/>
                  <a:pt x="19552" y="14082"/>
                  <a:pt x="19622" y="14180"/>
                </a:cubicBezTo>
                <a:cubicBezTo>
                  <a:pt x="19660" y="14229"/>
                  <a:pt x="19713" y="14145"/>
                  <a:pt x="19681" y="14089"/>
                </a:cubicBezTo>
                <a:cubicBezTo>
                  <a:pt x="19314" y="13451"/>
                  <a:pt x="19108" y="13361"/>
                  <a:pt x="18995" y="13172"/>
                </a:cubicBezTo>
                <a:cubicBezTo>
                  <a:pt x="18925" y="13053"/>
                  <a:pt x="18888" y="12912"/>
                  <a:pt x="18872" y="12765"/>
                </a:cubicBezTo>
                <a:cubicBezTo>
                  <a:pt x="18834" y="12380"/>
                  <a:pt x="18812" y="12024"/>
                  <a:pt x="18747" y="11730"/>
                </a:cubicBezTo>
                <a:cubicBezTo>
                  <a:pt x="18720" y="11597"/>
                  <a:pt x="18829" y="11483"/>
                  <a:pt x="18921" y="11546"/>
                </a:cubicBezTo>
                <a:cubicBezTo>
                  <a:pt x="18991" y="11595"/>
                  <a:pt x="19066" y="11637"/>
                  <a:pt x="19142" y="11686"/>
                </a:cubicBezTo>
                <a:cubicBezTo>
                  <a:pt x="19185" y="11714"/>
                  <a:pt x="19233" y="11743"/>
                  <a:pt x="19277" y="11771"/>
                </a:cubicBezTo>
                <a:cubicBezTo>
                  <a:pt x="19848" y="12227"/>
                  <a:pt x="19518" y="13172"/>
                  <a:pt x="20047" y="13935"/>
                </a:cubicBezTo>
                <a:cubicBezTo>
                  <a:pt x="20090" y="13998"/>
                  <a:pt x="20155" y="13977"/>
                  <a:pt x="20123" y="13900"/>
                </a:cubicBezTo>
                <a:cubicBezTo>
                  <a:pt x="20026" y="13683"/>
                  <a:pt x="19940" y="13486"/>
                  <a:pt x="19924" y="13191"/>
                </a:cubicBezTo>
                <a:cubicBezTo>
                  <a:pt x="19918" y="13135"/>
                  <a:pt x="19967" y="13109"/>
                  <a:pt x="20000" y="13137"/>
                </a:cubicBezTo>
                <a:cubicBezTo>
                  <a:pt x="20107" y="13242"/>
                  <a:pt x="20214" y="13388"/>
                  <a:pt x="20289" y="13493"/>
                </a:cubicBezTo>
                <a:cubicBezTo>
                  <a:pt x="20343" y="13577"/>
                  <a:pt x="20355" y="13508"/>
                  <a:pt x="20338" y="13445"/>
                </a:cubicBezTo>
                <a:cubicBezTo>
                  <a:pt x="20241" y="13123"/>
                  <a:pt x="20041" y="12897"/>
                  <a:pt x="19912" y="12771"/>
                </a:cubicBezTo>
                <a:cubicBezTo>
                  <a:pt x="19847" y="12708"/>
                  <a:pt x="19804" y="12618"/>
                  <a:pt x="19799" y="12513"/>
                </a:cubicBezTo>
                <a:cubicBezTo>
                  <a:pt x="19794" y="12415"/>
                  <a:pt x="19795" y="12351"/>
                  <a:pt x="19784" y="12246"/>
                </a:cubicBezTo>
                <a:cubicBezTo>
                  <a:pt x="19778" y="12197"/>
                  <a:pt x="19821" y="12157"/>
                  <a:pt x="19853" y="12185"/>
                </a:cubicBezTo>
                <a:cubicBezTo>
                  <a:pt x="20775" y="12913"/>
                  <a:pt x="21023" y="13472"/>
                  <a:pt x="21255" y="13955"/>
                </a:cubicBezTo>
                <a:cubicBezTo>
                  <a:pt x="21282" y="14011"/>
                  <a:pt x="21347" y="13977"/>
                  <a:pt x="21336" y="13914"/>
                </a:cubicBezTo>
                <a:cubicBezTo>
                  <a:pt x="21217" y="13325"/>
                  <a:pt x="20868" y="12353"/>
                  <a:pt x="19433" y="11526"/>
                </a:cubicBezTo>
                <a:cubicBezTo>
                  <a:pt x="19191" y="11386"/>
                  <a:pt x="18963" y="11246"/>
                  <a:pt x="18801" y="10903"/>
                </a:cubicBezTo>
                <a:cubicBezTo>
                  <a:pt x="18612" y="10518"/>
                  <a:pt x="18975" y="10273"/>
                  <a:pt x="18975" y="10273"/>
                </a:cubicBezTo>
                <a:cubicBezTo>
                  <a:pt x="19433" y="9937"/>
                  <a:pt x="20409" y="11155"/>
                  <a:pt x="21304" y="11246"/>
                </a:cubicBezTo>
                <a:cubicBezTo>
                  <a:pt x="21353" y="11253"/>
                  <a:pt x="21369" y="11163"/>
                  <a:pt x="21321" y="11135"/>
                </a:cubicBezTo>
                <a:cubicBezTo>
                  <a:pt x="21067" y="11016"/>
                  <a:pt x="20813" y="10860"/>
                  <a:pt x="20581" y="10699"/>
                </a:cubicBezTo>
                <a:cubicBezTo>
                  <a:pt x="20549" y="10678"/>
                  <a:pt x="20548" y="10615"/>
                  <a:pt x="20586" y="10601"/>
                </a:cubicBezTo>
                <a:cubicBezTo>
                  <a:pt x="20732" y="10538"/>
                  <a:pt x="20943" y="10476"/>
                  <a:pt x="21218" y="10518"/>
                </a:cubicBezTo>
                <a:cubicBezTo>
                  <a:pt x="21267" y="10525"/>
                  <a:pt x="21289" y="10434"/>
                  <a:pt x="21240" y="10406"/>
                </a:cubicBezTo>
                <a:cubicBezTo>
                  <a:pt x="20992" y="10259"/>
                  <a:pt x="20754" y="10252"/>
                  <a:pt x="20436" y="10378"/>
                </a:cubicBezTo>
                <a:cubicBezTo>
                  <a:pt x="20307" y="10427"/>
                  <a:pt x="20167" y="10405"/>
                  <a:pt x="20054" y="10321"/>
                </a:cubicBezTo>
                <a:cubicBezTo>
                  <a:pt x="19827" y="10160"/>
                  <a:pt x="19622" y="10020"/>
                  <a:pt x="19460" y="9936"/>
                </a:cubicBezTo>
                <a:cubicBezTo>
                  <a:pt x="19412" y="9915"/>
                  <a:pt x="19405" y="9831"/>
                  <a:pt x="19448" y="9796"/>
                </a:cubicBezTo>
                <a:cubicBezTo>
                  <a:pt x="19745" y="9551"/>
                  <a:pt x="20138" y="9376"/>
                  <a:pt x="20829" y="9404"/>
                </a:cubicBezTo>
                <a:cubicBezTo>
                  <a:pt x="20877" y="9404"/>
                  <a:pt x="20894" y="9320"/>
                  <a:pt x="20846" y="9299"/>
                </a:cubicBezTo>
                <a:cubicBezTo>
                  <a:pt x="20587" y="9173"/>
                  <a:pt x="20069" y="9062"/>
                  <a:pt x="19368" y="9566"/>
                </a:cubicBezTo>
                <a:cubicBezTo>
                  <a:pt x="19033" y="9811"/>
                  <a:pt x="18763" y="10098"/>
                  <a:pt x="18510" y="10231"/>
                </a:cubicBezTo>
                <a:cubicBezTo>
                  <a:pt x="18251" y="10364"/>
                  <a:pt x="17961" y="10266"/>
                  <a:pt x="17788" y="9986"/>
                </a:cubicBezTo>
                <a:cubicBezTo>
                  <a:pt x="17271" y="9139"/>
                  <a:pt x="17043" y="7871"/>
                  <a:pt x="18051" y="6744"/>
                </a:cubicBezTo>
                <a:cubicBezTo>
                  <a:pt x="18321" y="6442"/>
                  <a:pt x="18716" y="6429"/>
                  <a:pt x="19002" y="6695"/>
                </a:cubicBezTo>
                <a:cubicBezTo>
                  <a:pt x="19428" y="7088"/>
                  <a:pt x="19967" y="7696"/>
                  <a:pt x="20517" y="7899"/>
                </a:cubicBezTo>
                <a:cubicBezTo>
                  <a:pt x="20566" y="7920"/>
                  <a:pt x="20597" y="7829"/>
                  <a:pt x="20554" y="7794"/>
                </a:cubicBezTo>
                <a:cubicBezTo>
                  <a:pt x="20328" y="7619"/>
                  <a:pt x="20096" y="7472"/>
                  <a:pt x="19902" y="7199"/>
                </a:cubicBezTo>
                <a:cubicBezTo>
                  <a:pt x="19875" y="7164"/>
                  <a:pt x="19891" y="7101"/>
                  <a:pt x="19929" y="7094"/>
                </a:cubicBezTo>
                <a:cubicBezTo>
                  <a:pt x="20080" y="7066"/>
                  <a:pt x="20290" y="7066"/>
                  <a:pt x="20544" y="7164"/>
                </a:cubicBezTo>
                <a:cubicBezTo>
                  <a:pt x="20593" y="7185"/>
                  <a:pt x="20624" y="7094"/>
                  <a:pt x="20581" y="7059"/>
                </a:cubicBezTo>
                <a:cubicBezTo>
                  <a:pt x="20365" y="6863"/>
                  <a:pt x="20134" y="6800"/>
                  <a:pt x="19816" y="6842"/>
                </a:cubicBezTo>
                <a:cubicBezTo>
                  <a:pt x="19676" y="6863"/>
                  <a:pt x="19529" y="6808"/>
                  <a:pt x="19421" y="6689"/>
                </a:cubicBezTo>
                <a:cubicBezTo>
                  <a:pt x="19276" y="6535"/>
                  <a:pt x="19141" y="6387"/>
                  <a:pt x="19017" y="6282"/>
                </a:cubicBezTo>
                <a:cubicBezTo>
                  <a:pt x="18920" y="6198"/>
                  <a:pt x="18936" y="6008"/>
                  <a:pt x="19039" y="5938"/>
                </a:cubicBezTo>
                <a:cubicBezTo>
                  <a:pt x="19163" y="5861"/>
                  <a:pt x="19292" y="5792"/>
                  <a:pt x="19416" y="5722"/>
                </a:cubicBezTo>
                <a:cubicBezTo>
                  <a:pt x="19476" y="5694"/>
                  <a:pt x="19540" y="5672"/>
                  <a:pt x="19605" y="5665"/>
                </a:cubicBezTo>
                <a:cubicBezTo>
                  <a:pt x="19713" y="5658"/>
                  <a:pt x="19848" y="5665"/>
                  <a:pt x="19978" y="5735"/>
                </a:cubicBezTo>
                <a:cubicBezTo>
                  <a:pt x="20210" y="5861"/>
                  <a:pt x="20786" y="6617"/>
                  <a:pt x="21520" y="6680"/>
                </a:cubicBezTo>
                <a:cubicBezTo>
                  <a:pt x="21579" y="6729"/>
                  <a:pt x="21595" y="6640"/>
                  <a:pt x="21552" y="6619"/>
                </a:cubicBezTo>
                <a:cubicBezTo>
                  <a:pt x="21342" y="6514"/>
                  <a:pt x="21110" y="6372"/>
                  <a:pt x="20900" y="6225"/>
                </a:cubicBezTo>
                <a:cubicBezTo>
                  <a:pt x="20862" y="6197"/>
                  <a:pt x="20872" y="6127"/>
                  <a:pt x="20910" y="6120"/>
                </a:cubicBezTo>
                <a:cubicBezTo>
                  <a:pt x="21061" y="6078"/>
                  <a:pt x="21250" y="6078"/>
                  <a:pt x="21390" y="6085"/>
                </a:cubicBezTo>
                <a:cubicBezTo>
                  <a:pt x="21439" y="6085"/>
                  <a:pt x="21455" y="5994"/>
                  <a:pt x="21407" y="5973"/>
                </a:cubicBezTo>
                <a:cubicBezTo>
                  <a:pt x="21046" y="5791"/>
                  <a:pt x="20658" y="5883"/>
                  <a:pt x="20512" y="5925"/>
                </a:cubicBezTo>
                <a:cubicBezTo>
                  <a:pt x="20507" y="5925"/>
                  <a:pt x="20500" y="5926"/>
                  <a:pt x="20495" y="5919"/>
                </a:cubicBezTo>
                <a:cubicBezTo>
                  <a:pt x="20425" y="5856"/>
                  <a:pt x="20366" y="5800"/>
                  <a:pt x="20323" y="5744"/>
                </a:cubicBezTo>
                <a:cubicBezTo>
                  <a:pt x="20258" y="5667"/>
                  <a:pt x="20118" y="5554"/>
                  <a:pt x="20059" y="5505"/>
                </a:cubicBezTo>
                <a:cubicBezTo>
                  <a:pt x="20026" y="5477"/>
                  <a:pt x="20036" y="5421"/>
                  <a:pt x="20069" y="5400"/>
                </a:cubicBezTo>
                <a:cubicBezTo>
                  <a:pt x="20651" y="5078"/>
                  <a:pt x="21142" y="5147"/>
                  <a:pt x="21412" y="5098"/>
                </a:cubicBezTo>
                <a:cubicBezTo>
                  <a:pt x="21461" y="5091"/>
                  <a:pt x="21466" y="5008"/>
                  <a:pt x="21417" y="4987"/>
                </a:cubicBezTo>
                <a:cubicBezTo>
                  <a:pt x="20710" y="4721"/>
                  <a:pt x="19983" y="5022"/>
                  <a:pt x="19088" y="5540"/>
                </a:cubicBezTo>
                <a:cubicBezTo>
                  <a:pt x="19007" y="5589"/>
                  <a:pt x="18931" y="5469"/>
                  <a:pt x="18980" y="5378"/>
                </a:cubicBezTo>
                <a:cubicBezTo>
                  <a:pt x="19223" y="4902"/>
                  <a:pt x="19718" y="4167"/>
                  <a:pt x="20743" y="3341"/>
                </a:cubicBezTo>
                <a:cubicBezTo>
                  <a:pt x="20786" y="3306"/>
                  <a:pt x="20760" y="3216"/>
                  <a:pt x="20706" y="3230"/>
                </a:cubicBezTo>
                <a:cubicBezTo>
                  <a:pt x="20086" y="3468"/>
                  <a:pt x="19368" y="4224"/>
                  <a:pt x="18899" y="5015"/>
                </a:cubicBezTo>
                <a:cubicBezTo>
                  <a:pt x="18872" y="5057"/>
                  <a:pt x="18818" y="5036"/>
                  <a:pt x="18818" y="4980"/>
                </a:cubicBezTo>
                <a:cubicBezTo>
                  <a:pt x="18829" y="4602"/>
                  <a:pt x="18786" y="4301"/>
                  <a:pt x="18678" y="4133"/>
                </a:cubicBezTo>
                <a:cubicBezTo>
                  <a:pt x="18646" y="4084"/>
                  <a:pt x="18587" y="4125"/>
                  <a:pt x="18597" y="4188"/>
                </a:cubicBezTo>
                <a:cubicBezTo>
                  <a:pt x="18721" y="4797"/>
                  <a:pt x="18495" y="5898"/>
                  <a:pt x="18171" y="6094"/>
                </a:cubicBezTo>
                <a:cubicBezTo>
                  <a:pt x="17125" y="6759"/>
                  <a:pt x="16763" y="6934"/>
                  <a:pt x="16445" y="6304"/>
                </a:cubicBezTo>
                <a:cubicBezTo>
                  <a:pt x="16262" y="5814"/>
                  <a:pt x="16271" y="5309"/>
                  <a:pt x="16379" y="4665"/>
                </a:cubicBezTo>
                <a:cubicBezTo>
                  <a:pt x="16379" y="4658"/>
                  <a:pt x="16386" y="4650"/>
                  <a:pt x="16386" y="4643"/>
                </a:cubicBezTo>
                <a:cubicBezTo>
                  <a:pt x="16715" y="3873"/>
                  <a:pt x="17238" y="3762"/>
                  <a:pt x="17734" y="3510"/>
                </a:cubicBezTo>
                <a:cubicBezTo>
                  <a:pt x="18209" y="3265"/>
                  <a:pt x="18587" y="3039"/>
                  <a:pt x="18732" y="2654"/>
                </a:cubicBezTo>
                <a:cubicBezTo>
                  <a:pt x="18754" y="2591"/>
                  <a:pt x="18716" y="2549"/>
                  <a:pt x="18678" y="2584"/>
                </a:cubicBezTo>
                <a:cubicBezTo>
                  <a:pt x="18516" y="2766"/>
                  <a:pt x="18381" y="2921"/>
                  <a:pt x="18154" y="3033"/>
                </a:cubicBezTo>
                <a:cubicBezTo>
                  <a:pt x="18116" y="3047"/>
                  <a:pt x="18084" y="3005"/>
                  <a:pt x="18100" y="2956"/>
                </a:cubicBezTo>
                <a:cubicBezTo>
                  <a:pt x="18132" y="2851"/>
                  <a:pt x="18187" y="2733"/>
                  <a:pt x="18247" y="2628"/>
                </a:cubicBezTo>
                <a:cubicBezTo>
                  <a:pt x="18268" y="2586"/>
                  <a:pt x="18230" y="2543"/>
                  <a:pt x="18198" y="2571"/>
                </a:cubicBezTo>
                <a:cubicBezTo>
                  <a:pt x="17885" y="2893"/>
                  <a:pt x="17912" y="3097"/>
                  <a:pt x="17686" y="3265"/>
                </a:cubicBezTo>
                <a:cubicBezTo>
                  <a:pt x="17524" y="3384"/>
                  <a:pt x="16942" y="3537"/>
                  <a:pt x="16629" y="3838"/>
                </a:cubicBezTo>
                <a:cubicBezTo>
                  <a:pt x="16596" y="3866"/>
                  <a:pt x="16552" y="3831"/>
                  <a:pt x="16563" y="3774"/>
                </a:cubicBezTo>
                <a:cubicBezTo>
                  <a:pt x="16601" y="3599"/>
                  <a:pt x="16640" y="3410"/>
                  <a:pt x="16683" y="3214"/>
                </a:cubicBezTo>
                <a:cubicBezTo>
                  <a:pt x="16693" y="3151"/>
                  <a:pt x="16709" y="3089"/>
                  <a:pt x="16720" y="3033"/>
                </a:cubicBezTo>
                <a:cubicBezTo>
                  <a:pt x="16725" y="3012"/>
                  <a:pt x="16811" y="2703"/>
                  <a:pt x="17000" y="2549"/>
                </a:cubicBezTo>
                <a:cubicBezTo>
                  <a:pt x="17172" y="2402"/>
                  <a:pt x="17848" y="2235"/>
                  <a:pt x="18220" y="1597"/>
                </a:cubicBezTo>
                <a:cubicBezTo>
                  <a:pt x="18241" y="1555"/>
                  <a:pt x="18203" y="1499"/>
                  <a:pt x="18171" y="1534"/>
                </a:cubicBezTo>
                <a:cubicBezTo>
                  <a:pt x="18020" y="1667"/>
                  <a:pt x="17826" y="1858"/>
                  <a:pt x="17653" y="1963"/>
                </a:cubicBezTo>
                <a:cubicBezTo>
                  <a:pt x="17589" y="2005"/>
                  <a:pt x="17561" y="1942"/>
                  <a:pt x="17578" y="1893"/>
                </a:cubicBezTo>
                <a:cubicBezTo>
                  <a:pt x="17632" y="1732"/>
                  <a:pt x="17755" y="1528"/>
                  <a:pt x="17825" y="1409"/>
                </a:cubicBezTo>
                <a:cubicBezTo>
                  <a:pt x="17879" y="1318"/>
                  <a:pt x="17820" y="1317"/>
                  <a:pt x="17777" y="1359"/>
                </a:cubicBezTo>
                <a:cubicBezTo>
                  <a:pt x="17507" y="1590"/>
                  <a:pt x="17399" y="1913"/>
                  <a:pt x="17345" y="2074"/>
                </a:cubicBezTo>
                <a:cubicBezTo>
                  <a:pt x="17313" y="2172"/>
                  <a:pt x="17260" y="2199"/>
                  <a:pt x="17249" y="2199"/>
                </a:cubicBezTo>
                <a:cubicBezTo>
                  <a:pt x="17147" y="2255"/>
                  <a:pt x="16898" y="2383"/>
                  <a:pt x="16925" y="2243"/>
                </a:cubicBezTo>
                <a:cubicBezTo>
                  <a:pt x="17136" y="1074"/>
                  <a:pt x="17669" y="484"/>
                  <a:pt x="17987" y="99"/>
                </a:cubicBezTo>
                <a:cubicBezTo>
                  <a:pt x="18025" y="50"/>
                  <a:pt x="17981" y="-26"/>
                  <a:pt x="17938" y="9"/>
                </a:cubicBezTo>
                <a:close/>
                <a:moveTo>
                  <a:pt x="15065" y="7787"/>
                </a:moveTo>
                <a:cubicBezTo>
                  <a:pt x="15550" y="7787"/>
                  <a:pt x="15948" y="8299"/>
                  <a:pt x="15948" y="8936"/>
                </a:cubicBezTo>
                <a:cubicBezTo>
                  <a:pt x="15948" y="9573"/>
                  <a:pt x="15555" y="10085"/>
                  <a:pt x="15065" y="10085"/>
                </a:cubicBezTo>
                <a:cubicBezTo>
                  <a:pt x="14579" y="10085"/>
                  <a:pt x="14180" y="9573"/>
                  <a:pt x="14180" y="8936"/>
                </a:cubicBezTo>
                <a:cubicBezTo>
                  <a:pt x="14180" y="8306"/>
                  <a:pt x="14574" y="7787"/>
                  <a:pt x="15065" y="7787"/>
                </a:cubicBezTo>
                <a:close/>
              </a:path>
            </a:pathLst>
          </a:custGeom>
          <a:solidFill>
            <a:srgbClr val="392160">
              <a:alpha val="70000"/>
            </a:srgbClr>
          </a:solidFill>
          <a:ln w="12700">
            <a:miter lim="400000"/>
          </a:ln>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360"/>
                                        </p:tgtEl>
                                        <p:attrNameLst>
                                          <p:attrName>style.visibility</p:attrName>
                                        </p:attrNameLst>
                                      </p:cBhvr>
                                      <p:to>
                                        <p:strVal val="visible"/>
                                      </p:to>
                                    </p:set>
                                    <p:animEffect transition="in" filter="fade">
                                      <p:cBhvr>
                                        <p:cTn id="7" dur="1000"/>
                                        <p:tgtEl>
                                          <p:spTgt spid="360"/>
                                        </p:tgtEl>
                                      </p:cBhvr>
                                    </p:animEffect>
                                  </p:childTnLst>
                                </p:cTn>
                              </p:par>
                            </p:childTnLst>
                          </p:cTn>
                        </p:par>
                        <p:par>
                          <p:cTn id="8" fill="hold">
                            <p:stCondLst>
                              <p:cond delay="1000"/>
                            </p:stCondLst>
                            <p:childTnLst>
                              <p:par>
                                <p:cTn id="9" presetID="10" presetClass="entr" fill="hold" grpId="0" nodeType="afterEffect">
                                  <p:stCondLst>
                                    <p:cond delay="0"/>
                                  </p:stCondLst>
                                  <p:iterate>
                                    <p:tmAbs val="0"/>
                                  </p:iterate>
                                  <p:childTnLst>
                                    <p:set>
                                      <p:cBhvr>
                                        <p:cTn id="10" fill="hold"/>
                                        <p:tgtEl>
                                          <p:spTgt spid="361"/>
                                        </p:tgtEl>
                                        <p:attrNameLst>
                                          <p:attrName>style.visibility</p:attrName>
                                        </p:attrNameLst>
                                      </p:cBhvr>
                                      <p:to>
                                        <p:strVal val="visible"/>
                                      </p:to>
                                    </p:set>
                                    <p:animEffect transition="in" filter="fade">
                                      <p:cBhvr>
                                        <p:cTn id="11" dur="1000"/>
                                        <p:tgtEl>
                                          <p:spTgt spid="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0" grpId="0" animBg="1" advAuto="0"/>
      <p:bldP spid="361" grpId="0"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4ème Optimization"/>
          <p:cNvSpPr txBox="1"/>
          <p:nvPr/>
        </p:nvSpPr>
        <p:spPr>
          <a:xfrm>
            <a:off x="353449" y="333928"/>
            <a:ext cx="1245001" cy="2146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p>
            <a:r>
              <a:rPr lang="fr-FR" sz="900" dirty="0"/>
              <a:t>Final</a:t>
            </a:r>
            <a:r>
              <a:rPr sz="900" dirty="0"/>
              <a:t> Optimization</a:t>
            </a:r>
          </a:p>
        </p:txBody>
      </p:sp>
      <p:sp>
        <p:nvSpPr>
          <p:cNvPr id="369" name="Automatisation de la Detection des valeurs aberrantes par ML-Consensus"/>
          <p:cNvSpPr txBox="1"/>
          <p:nvPr/>
        </p:nvSpPr>
        <p:spPr>
          <a:xfrm>
            <a:off x="353449" y="525287"/>
            <a:ext cx="7815003" cy="4116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742950">
              <a:lnSpc>
                <a:spcPct val="100000"/>
              </a:lnSpc>
              <a:defRPr sz="3959" b="1" spc="-39"/>
            </a:lvl1pPr>
          </a:lstStyle>
          <a:p>
            <a:r>
              <a:rPr lang="en-US" sz="1980" dirty="0"/>
              <a:t>Automation of outlier detection by ML-Consensus</a:t>
            </a:r>
            <a:endParaRPr sz="1980" dirty="0"/>
          </a:p>
        </p:txBody>
      </p:sp>
      <p:pic>
        <p:nvPicPr>
          <p:cNvPr id="371" name="Image" descr="Image"/>
          <p:cNvPicPr>
            <a:picLocks noChangeAspect="1"/>
          </p:cNvPicPr>
          <p:nvPr/>
        </p:nvPicPr>
        <p:blipFill>
          <a:blip r:embed="rId2">
            <a:alphaModFix amt="10000"/>
          </a:blip>
          <a:srcRect l="3673" t="10118" r="3673" b="5149"/>
          <a:stretch>
            <a:fillRect/>
          </a:stretch>
        </p:blipFill>
        <p:spPr>
          <a:xfrm>
            <a:off x="7202140" y="2744738"/>
            <a:ext cx="4933790" cy="4086220"/>
          </a:xfrm>
          <a:prstGeom prst="rect">
            <a:avLst/>
          </a:prstGeom>
          <a:ln w="12700">
            <a:miter lim="400000"/>
          </a:ln>
        </p:spPr>
      </p:pic>
      <p:sp>
        <p:nvSpPr>
          <p:cNvPr id="372" name="ML-Consensus"/>
          <p:cNvSpPr txBox="1">
            <a:spLocks noGrp="1"/>
          </p:cNvSpPr>
          <p:nvPr>
            <p:ph type="body" sz="quarter" idx="1"/>
          </p:nvPr>
        </p:nvSpPr>
        <p:spPr>
          <a:xfrm>
            <a:off x="353449" y="1091335"/>
            <a:ext cx="5369721" cy="1044726"/>
          </a:xfrm>
          <a:prstGeom prst="rect">
            <a:avLst/>
          </a:prstGeom>
        </p:spPr>
        <p:txBody>
          <a:bodyPr>
            <a:normAutofit fontScale="47500" lnSpcReduction="20000"/>
          </a:bodyPr>
          <a:lstStyle>
            <a:lvl1pPr algn="l" defTabSz="1414272">
              <a:defRPr sz="12992">
                <a:solidFill>
                  <a:srgbClr val="392160"/>
                </a:solidFill>
              </a:defRPr>
            </a:lvl1pPr>
          </a:lstStyle>
          <a:p>
            <a:r>
              <a:rPr dirty="0"/>
              <a:t>ML-Consensus</a:t>
            </a:r>
          </a:p>
        </p:txBody>
      </p:sp>
      <p:sp>
        <p:nvSpPr>
          <p:cNvPr id="373" name="Le consensus en ML est une approche qui combine les prédictions de plusieurs modèles pour atteindre une décision plus robuste. L'idée est de faire converger plusieurs modèles (souvent de types différents) vers une prédiction commune, réduisant ainsi les "/>
          <p:cNvSpPr txBox="1"/>
          <p:nvPr/>
        </p:nvSpPr>
        <p:spPr>
          <a:xfrm>
            <a:off x="353449" y="3126629"/>
            <a:ext cx="5354442" cy="21820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ormAutofit/>
          </a:bodyPr>
          <a:lstStyle/>
          <a:p>
            <a:pPr defTabSz="853419">
              <a:spcBef>
                <a:spcPts val="800"/>
              </a:spcBef>
              <a:defRPr sz="3080"/>
            </a:pPr>
            <a:r>
              <a:rPr lang="en-US" sz="1540" b="1" dirty="0"/>
              <a:t>Consensus in ML is an approach that combines the predictions of multiple models to reach a more robust decision. The idea is to converge multiple models (often of different types) towards a common prediction, thereby reducing individual errors.</a:t>
            </a:r>
          </a:p>
          <a:p>
            <a:pPr defTabSz="853419">
              <a:spcBef>
                <a:spcPts val="800"/>
              </a:spcBef>
              <a:defRPr sz="3080"/>
            </a:pPr>
            <a:r>
              <a:rPr lang="en-US" sz="1540" b="1" dirty="0"/>
              <a:t> Consensus can be achieved through various methods such as averaging predictions, majority voting, or more advanced methods.</a:t>
            </a:r>
            <a:r>
              <a:rPr lang="en-US" sz="1540" dirty="0"/>
              <a:t> This improves robustness, especially when models have varying performance on different parts of the data.</a:t>
            </a:r>
            <a:endParaRPr sz="1540" dirty="0"/>
          </a:p>
        </p:txBody>
      </p:sp>
      <p:sp>
        <p:nvSpPr>
          <p:cNvPr id="374" name="Breiman, 1996."/>
          <p:cNvSpPr txBox="1"/>
          <p:nvPr/>
        </p:nvSpPr>
        <p:spPr>
          <a:xfrm>
            <a:off x="425653" y="2546887"/>
            <a:ext cx="1820506" cy="395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825500">
              <a:lnSpc>
                <a:spcPct val="100000"/>
              </a:lnSpc>
              <a:defRPr sz="4400" b="1" spc="-44"/>
            </a:lvl1pPr>
          </a:lstStyle>
          <a:p>
            <a:r>
              <a:rPr sz="2200" dirty="0" err="1"/>
              <a:t>Breiman</a:t>
            </a:r>
            <a:r>
              <a:rPr sz="2200" dirty="0"/>
              <a:t>, 1996.</a:t>
            </a:r>
          </a:p>
        </p:txBody>
      </p:sp>
      <p:grpSp>
        <p:nvGrpSpPr>
          <p:cNvPr id="380" name="Group"/>
          <p:cNvGrpSpPr/>
          <p:nvPr/>
        </p:nvGrpSpPr>
        <p:grpSpPr>
          <a:xfrm>
            <a:off x="6642814" y="1362206"/>
            <a:ext cx="5123533" cy="2540146"/>
            <a:chOff x="0" y="0"/>
            <a:chExt cx="10247064" cy="5080290"/>
          </a:xfrm>
          <a:solidFill>
            <a:schemeClr val="bg1"/>
          </a:solidFill>
        </p:grpSpPr>
        <p:pic>
          <p:nvPicPr>
            <p:cNvPr id="378" name="Image" descr="Image"/>
            <p:cNvPicPr>
              <a:picLocks noChangeAspect="1"/>
            </p:cNvPicPr>
            <p:nvPr/>
          </p:nvPicPr>
          <p:blipFill>
            <a:blip r:embed="rId3"/>
            <a:stretch>
              <a:fillRect/>
            </a:stretch>
          </p:blipFill>
          <p:spPr>
            <a:xfrm>
              <a:off x="0" y="0"/>
              <a:ext cx="10247065" cy="4422939"/>
            </a:xfrm>
            <a:prstGeom prst="rect">
              <a:avLst/>
            </a:prstGeom>
            <a:grpFill/>
            <a:ln w="12700" cap="flat">
              <a:noFill/>
              <a:miter lim="400000"/>
            </a:ln>
            <a:effectLst/>
          </p:spPr>
        </p:pic>
        <p:sp>
          <p:nvSpPr>
            <p:cNvPr id="379" name="Caption"/>
            <p:cNvSpPr/>
            <p:nvPr/>
          </p:nvSpPr>
          <p:spPr>
            <a:xfrm>
              <a:off x="0" y="4524538"/>
              <a:ext cx="10247065" cy="555753"/>
            </a:xfrm>
            <a:prstGeom prst="roundRect">
              <a:avLst>
                <a:gd name="adj" fmla="val 0"/>
              </a:avLst>
            </a:prstGeom>
            <a:grp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numCol="1" anchor="ctr">
              <a:noAutofit/>
            </a:bodyPr>
            <a:lstStyle>
              <a:lvl1pPr>
                <a:defRPr>
                  <a:latin typeface="Canela Text Regular"/>
                  <a:ea typeface="Canela Text Regular"/>
                  <a:cs typeface="Canela Text Regular"/>
                  <a:sym typeface="Canela Text Regular"/>
                </a:defRPr>
              </a:lvl1pPr>
            </a:lstStyle>
            <a:p>
              <a:r>
                <a:rPr sz="900"/>
                <a:t>Stacking Method</a:t>
              </a:r>
            </a:p>
          </p:txBody>
        </p:sp>
      </p:grpSp>
      <p:grpSp>
        <p:nvGrpSpPr>
          <p:cNvPr id="377" name="Group"/>
          <p:cNvGrpSpPr/>
          <p:nvPr/>
        </p:nvGrpSpPr>
        <p:grpSpPr>
          <a:xfrm>
            <a:off x="6630683" y="4062396"/>
            <a:ext cx="4683622" cy="2510693"/>
            <a:chOff x="0" y="0"/>
            <a:chExt cx="9367241" cy="5021384"/>
          </a:xfrm>
          <a:solidFill>
            <a:schemeClr val="bg1"/>
          </a:solidFill>
        </p:grpSpPr>
        <p:pic>
          <p:nvPicPr>
            <p:cNvPr id="375" name="Image" descr="Image"/>
            <p:cNvPicPr>
              <a:picLocks noChangeAspect="1"/>
            </p:cNvPicPr>
            <p:nvPr/>
          </p:nvPicPr>
          <p:blipFill>
            <a:blip r:embed="rId4"/>
            <a:stretch>
              <a:fillRect/>
            </a:stretch>
          </p:blipFill>
          <p:spPr>
            <a:xfrm>
              <a:off x="0" y="0"/>
              <a:ext cx="9367242" cy="4364033"/>
            </a:xfrm>
            <a:prstGeom prst="rect">
              <a:avLst/>
            </a:prstGeom>
            <a:grpFill/>
            <a:ln w="12700" cap="flat">
              <a:noFill/>
              <a:miter lim="400000"/>
            </a:ln>
            <a:effectLst/>
          </p:spPr>
        </p:pic>
        <p:sp>
          <p:nvSpPr>
            <p:cNvPr id="376" name="Caption"/>
            <p:cNvSpPr/>
            <p:nvPr/>
          </p:nvSpPr>
          <p:spPr>
            <a:xfrm>
              <a:off x="0" y="4465632"/>
              <a:ext cx="9367242" cy="555753"/>
            </a:xfrm>
            <a:prstGeom prst="roundRect">
              <a:avLst>
                <a:gd name="adj" fmla="val 0"/>
              </a:avLst>
            </a:prstGeom>
            <a:grp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numCol="1" anchor="ctr">
              <a:noAutofit/>
            </a:bodyPr>
            <a:lstStyle>
              <a:lvl1pPr>
                <a:defRPr>
                  <a:latin typeface="Canela Text Regular"/>
                  <a:ea typeface="Canela Text Regular"/>
                  <a:cs typeface="Canela Text Regular"/>
                  <a:sym typeface="Canela Text Regular"/>
                </a:defRPr>
              </a:lvl1pPr>
            </a:lstStyle>
            <a:p>
              <a:r>
                <a:rPr sz="900"/>
                <a:t>Hard vs Soft Voting Methods</a:t>
              </a:r>
            </a:p>
          </p:txBody>
        </p:sp>
      </p:grpSp>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5" name="Image" descr="Image"/>
          <p:cNvPicPr>
            <a:picLocks noChangeAspect="1"/>
          </p:cNvPicPr>
          <p:nvPr/>
        </p:nvPicPr>
        <p:blipFill>
          <a:blip r:embed="rId2">
            <a:alphaModFix amt="10000"/>
          </a:blip>
          <a:srcRect l="3673" t="10118" r="3673" b="5149"/>
          <a:stretch>
            <a:fillRect/>
          </a:stretch>
        </p:blipFill>
        <p:spPr>
          <a:xfrm>
            <a:off x="7202140" y="2744738"/>
            <a:ext cx="4933790" cy="4086220"/>
          </a:xfrm>
          <a:prstGeom prst="rect">
            <a:avLst/>
          </a:prstGeom>
          <a:ln w="12700">
            <a:miter lim="400000"/>
          </a:ln>
        </p:spPr>
      </p:pic>
      <p:sp>
        <p:nvSpPr>
          <p:cNvPr id="386" name="Stacking et Meta Learning"/>
          <p:cNvSpPr txBox="1">
            <a:spLocks noGrp="1"/>
          </p:cNvSpPr>
          <p:nvPr>
            <p:ph type="body" sz="quarter" idx="1"/>
          </p:nvPr>
        </p:nvSpPr>
        <p:spPr>
          <a:xfrm>
            <a:off x="353449" y="1091335"/>
            <a:ext cx="7654028" cy="1044726"/>
          </a:xfrm>
          <a:prstGeom prst="rect">
            <a:avLst/>
          </a:prstGeom>
        </p:spPr>
        <p:txBody>
          <a:bodyPr>
            <a:normAutofit fontScale="47500" lnSpcReduction="20000"/>
          </a:bodyPr>
          <a:lstStyle>
            <a:lvl1pPr algn="l" defTabSz="1121663">
              <a:defRPr sz="10304">
                <a:solidFill>
                  <a:srgbClr val="392160"/>
                </a:solidFill>
              </a:defRPr>
            </a:lvl1pPr>
          </a:lstStyle>
          <a:p>
            <a:r>
              <a:rPr dirty="0"/>
              <a:t>Stacking </a:t>
            </a:r>
            <a:r>
              <a:rPr lang="fr-FR" dirty="0"/>
              <a:t>&amp;</a:t>
            </a:r>
            <a:r>
              <a:rPr dirty="0"/>
              <a:t> Meta Learning</a:t>
            </a:r>
          </a:p>
        </p:txBody>
      </p:sp>
      <p:sp>
        <p:nvSpPr>
          <p:cNvPr id="387" name="C’est une technique d'ensemble plus sophistiquée dans laquelle plusieurs modèles de base (appelés &quot;modèles de niveau 0&quot;) sont entraînés sur les mêmes données, et un modèle méta (ou &quot;modèle de niveau 1&quot;) est ensuite utilisé pour combiner les prédictions d"/>
          <p:cNvSpPr txBox="1"/>
          <p:nvPr/>
        </p:nvSpPr>
        <p:spPr>
          <a:xfrm>
            <a:off x="179551" y="2870314"/>
            <a:ext cx="4532099" cy="24666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oAutofit/>
          </a:bodyPr>
          <a:lstStyle/>
          <a:p>
            <a:pPr defTabSz="768077">
              <a:spcBef>
                <a:spcPts val="750"/>
              </a:spcBef>
              <a:defRPr sz="2772"/>
            </a:pPr>
            <a:r>
              <a:rPr lang="en-US" sz="1600" b="1" dirty="0"/>
              <a:t>Stacking is a more sophisticated ensemble technique where multiple base models (called "level-0 models") are trained on the same data, and a meta-model (or "level-1 model") is then used to combine the predictions of these base models. The goal of stacking is to leverage the strengths of each model to improve the final prediction.</a:t>
            </a:r>
            <a:r>
              <a:rPr lang="en-US" sz="1600" dirty="0"/>
              <a:t> Unlike methods like bagging or boosting where each model contributes equally or progressively, stacking uses an additional model to determine how to combine the outputs of the base models.</a:t>
            </a:r>
            <a:endParaRPr sz="1600" dirty="0"/>
          </a:p>
        </p:txBody>
      </p:sp>
      <p:sp>
        <p:nvSpPr>
          <p:cNvPr id="388" name="Wolpert, 1992 - Breiman, 2001."/>
          <p:cNvSpPr txBox="1"/>
          <p:nvPr/>
        </p:nvSpPr>
        <p:spPr>
          <a:xfrm>
            <a:off x="353449" y="2081903"/>
            <a:ext cx="2742729" cy="395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610870">
              <a:lnSpc>
                <a:spcPct val="100000"/>
              </a:lnSpc>
              <a:defRPr sz="3256" b="1" spc="-32"/>
            </a:lvl1pPr>
          </a:lstStyle>
          <a:p>
            <a:r>
              <a:rPr sz="1628"/>
              <a:t>Wolpert, 1992 - Breiman, 2001.</a:t>
            </a:r>
          </a:p>
        </p:txBody>
      </p:sp>
      <p:sp>
        <p:nvSpPr>
          <p:cNvPr id="2" name="4ème Optimization">
            <a:extLst>
              <a:ext uri="{FF2B5EF4-FFF2-40B4-BE49-F238E27FC236}">
                <a16:creationId xmlns:a16="http://schemas.microsoft.com/office/drawing/2014/main" id="{08F2EA2A-5B91-6D92-9441-A61F2168173D}"/>
              </a:ext>
            </a:extLst>
          </p:cNvPr>
          <p:cNvSpPr txBox="1"/>
          <p:nvPr/>
        </p:nvSpPr>
        <p:spPr>
          <a:xfrm>
            <a:off x="353449" y="333928"/>
            <a:ext cx="1245001" cy="2146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p>
            <a:r>
              <a:rPr lang="fr-FR" sz="900" dirty="0"/>
              <a:t>Final</a:t>
            </a:r>
            <a:r>
              <a:rPr sz="900" dirty="0"/>
              <a:t> Optimization</a:t>
            </a:r>
          </a:p>
        </p:txBody>
      </p:sp>
      <p:sp>
        <p:nvSpPr>
          <p:cNvPr id="3" name="Automatisation de la Detection des valeurs aberrantes par ML-Consensus">
            <a:extLst>
              <a:ext uri="{FF2B5EF4-FFF2-40B4-BE49-F238E27FC236}">
                <a16:creationId xmlns:a16="http://schemas.microsoft.com/office/drawing/2014/main" id="{3FB9E197-DA5E-53DA-0CC1-9085C970CA03}"/>
              </a:ext>
            </a:extLst>
          </p:cNvPr>
          <p:cNvSpPr txBox="1"/>
          <p:nvPr/>
        </p:nvSpPr>
        <p:spPr>
          <a:xfrm>
            <a:off x="353449" y="525287"/>
            <a:ext cx="7815003" cy="4116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742950">
              <a:lnSpc>
                <a:spcPct val="100000"/>
              </a:lnSpc>
              <a:defRPr sz="3959" b="1" spc="-39"/>
            </a:lvl1pPr>
          </a:lstStyle>
          <a:p>
            <a:r>
              <a:rPr lang="en-US" sz="1980" dirty="0"/>
              <a:t>Automation of outlier detection by ML-Consensus</a:t>
            </a:r>
            <a:endParaRPr sz="1980" dirty="0"/>
          </a:p>
        </p:txBody>
      </p:sp>
      <p:grpSp>
        <p:nvGrpSpPr>
          <p:cNvPr id="391" name="Group"/>
          <p:cNvGrpSpPr/>
          <p:nvPr/>
        </p:nvGrpSpPr>
        <p:grpSpPr>
          <a:xfrm>
            <a:off x="5330451" y="2615337"/>
            <a:ext cx="6681997" cy="3212826"/>
            <a:chOff x="0" y="0"/>
            <a:chExt cx="13363993" cy="6425650"/>
          </a:xfrm>
          <a:solidFill>
            <a:schemeClr val="bg1"/>
          </a:solidFill>
        </p:grpSpPr>
        <p:pic>
          <p:nvPicPr>
            <p:cNvPr id="389" name="Image" descr="Image"/>
            <p:cNvPicPr>
              <a:picLocks noChangeAspect="1"/>
            </p:cNvPicPr>
            <p:nvPr/>
          </p:nvPicPr>
          <p:blipFill>
            <a:blip r:embed="rId3"/>
            <a:stretch>
              <a:fillRect/>
            </a:stretch>
          </p:blipFill>
          <p:spPr>
            <a:xfrm>
              <a:off x="0" y="0"/>
              <a:ext cx="13363994" cy="5768298"/>
            </a:xfrm>
            <a:prstGeom prst="rect">
              <a:avLst/>
            </a:prstGeom>
            <a:grpFill/>
            <a:ln w="12700" cap="flat">
              <a:noFill/>
              <a:miter lim="400000"/>
            </a:ln>
            <a:effectLst/>
          </p:spPr>
        </p:pic>
        <p:sp>
          <p:nvSpPr>
            <p:cNvPr id="390" name="Caption"/>
            <p:cNvSpPr/>
            <p:nvPr/>
          </p:nvSpPr>
          <p:spPr>
            <a:xfrm>
              <a:off x="0" y="5869898"/>
              <a:ext cx="13363995" cy="555753"/>
            </a:xfrm>
            <a:prstGeom prst="roundRect">
              <a:avLst>
                <a:gd name="adj" fmla="val 0"/>
              </a:avLst>
            </a:prstGeom>
            <a:grp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numCol="1" anchor="ctr">
              <a:noAutofit/>
            </a:bodyPr>
            <a:lstStyle>
              <a:lvl1pPr>
                <a:defRPr>
                  <a:latin typeface="Canela Text Regular"/>
                  <a:ea typeface="Canela Text Regular"/>
                  <a:cs typeface="Canela Text Regular"/>
                  <a:sym typeface="Canela Text Regular"/>
                </a:defRPr>
              </a:lvl1pPr>
            </a:lstStyle>
            <a:p>
              <a:r>
                <a:rPr sz="900"/>
                <a:t>Stacking Method</a:t>
              </a:r>
            </a:p>
          </p:txBody>
        </p:sp>
      </p:grpSp>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Plan"/>
          <p:cNvSpPr txBox="1">
            <a:spLocks noGrp="1"/>
          </p:cNvSpPr>
          <p:nvPr>
            <p:ph type="title"/>
          </p:nvPr>
        </p:nvSpPr>
        <p:spPr>
          <a:prstGeom prst="rect">
            <a:avLst/>
          </a:prstGeom>
        </p:spPr>
        <p:txBody>
          <a:bodyPr/>
          <a:lstStyle/>
          <a:p>
            <a:r>
              <a:rPr dirty="0"/>
              <a:t>Plan</a:t>
            </a:r>
          </a:p>
        </p:txBody>
      </p:sp>
      <p:sp>
        <p:nvSpPr>
          <p:cNvPr id="161" name="Introduction…"/>
          <p:cNvSpPr txBox="1">
            <a:spLocks noGrp="1"/>
          </p:cNvSpPr>
          <p:nvPr>
            <p:ph type="body" idx="1"/>
          </p:nvPr>
        </p:nvSpPr>
        <p:spPr>
          <a:prstGeom prst="rect">
            <a:avLst/>
          </a:prstGeom>
        </p:spPr>
        <p:txBody>
          <a:bodyPr>
            <a:normAutofit fontScale="55000" lnSpcReduction="20000"/>
          </a:bodyPr>
          <a:lstStyle/>
          <a:p>
            <a:pPr defTabSz="387985">
              <a:spcBef>
                <a:spcPts val="1100"/>
              </a:spcBef>
              <a:defRPr sz="6392" spc="-127"/>
            </a:pPr>
            <a:r>
              <a:rPr lang="fr-FR" dirty="0"/>
              <a:t>Introduction</a:t>
            </a:r>
          </a:p>
          <a:p>
            <a:pPr defTabSz="387985">
              <a:spcBef>
                <a:spcPts val="1100"/>
              </a:spcBef>
              <a:defRPr sz="6392" spc="-127"/>
            </a:pPr>
            <a:r>
              <a:rPr lang="fr-FR" dirty="0" err="1"/>
              <a:t>Problem</a:t>
            </a:r>
            <a:r>
              <a:rPr lang="fr-FR" dirty="0"/>
              <a:t> </a:t>
            </a:r>
            <a:r>
              <a:rPr lang="fr-FR" dirty="0" err="1"/>
              <a:t>statement</a:t>
            </a:r>
            <a:endParaRPr lang="fr-FR" dirty="0"/>
          </a:p>
          <a:p>
            <a:pPr defTabSz="387985">
              <a:spcBef>
                <a:spcPts val="1100"/>
              </a:spcBef>
              <a:defRPr sz="6392" spc="-127"/>
            </a:pPr>
            <a:r>
              <a:rPr lang="fr-FR" dirty="0"/>
              <a:t>Goals</a:t>
            </a:r>
          </a:p>
          <a:p>
            <a:pPr defTabSz="387985">
              <a:spcBef>
                <a:spcPts val="1100"/>
              </a:spcBef>
              <a:defRPr sz="6392" spc="-127"/>
            </a:pPr>
            <a:r>
              <a:rPr lang="fr-FR" dirty="0" err="1"/>
              <a:t>Algorithm</a:t>
            </a:r>
            <a:r>
              <a:rPr lang="fr-FR" dirty="0"/>
              <a:t> descriptions </a:t>
            </a:r>
          </a:p>
          <a:p>
            <a:pPr defTabSz="387985">
              <a:spcBef>
                <a:spcPts val="1100"/>
              </a:spcBef>
              <a:defRPr sz="6392" spc="-127"/>
            </a:pPr>
            <a:r>
              <a:rPr lang="fr-FR" dirty="0" err="1"/>
              <a:t>Overall</a:t>
            </a:r>
            <a:r>
              <a:rPr lang="fr-FR" dirty="0"/>
              <a:t> </a:t>
            </a:r>
            <a:r>
              <a:rPr lang="fr-FR" dirty="0" err="1"/>
              <a:t>results</a:t>
            </a:r>
            <a:endParaRPr lang="fr-FR" dirty="0"/>
          </a:p>
          <a:p>
            <a:pPr defTabSz="387985">
              <a:spcBef>
                <a:spcPts val="1100"/>
              </a:spcBef>
              <a:defRPr sz="6392" spc="-127"/>
            </a:pPr>
            <a:r>
              <a:rPr lang="fr-FR" dirty="0"/>
              <a:t>Conclusion</a:t>
            </a:r>
          </a:p>
          <a:p>
            <a:pPr defTabSz="387985">
              <a:spcBef>
                <a:spcPts val="1100"/>
              </a:spcBef>
              <a:defRPr sz="6392" spc="-127"/>
            </a:pPr>
            <a:r>
              <a:rPr lang="fr-FR" dirty="0"/>
              <a:t>Future Outlook</a:t>
            </a:r>
            <a:endParaRPr dirty="0"/>
          </a:p>
        </p:txBody>
      </p:sp>
      <p:sp>
        <p:nvSpPr>
          <p:cNvPr id="163" name="Slide Number"/>
          <p:cNvSpPr txBox="1">
            <a:spLocks noGrp="1"/>
          </p:cNvSpPr>
          <p:nvPr>
            <p:ph type="sldNum" sz="quarter" idx="4294967295"/>
          </p:nvPr>
        </p:nvSpPr>
        <p:spPr>
          <a:xfrm>
            <a:off x="6034151" y="6350000"/>
            <a:ext cx="127509"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2</a:t>
            </a:fld>
            <a:endParaRPr/>
          </a:p>
        </p:txBody>
      </p:sp>
      <p:pic>
        <p:nvPicPr>
          <p:cNvPr id="164" name="Image" descr="Image"/>
          <p:cNvPicPr>
            <a:picLocks noChangeAspect="1"/>
          </p:cNvPicPr>
          <p:nvPr/>
        </p:nvPicPr>
        <p:blipFill>
          <a:blip r:embed="rId2">
            <a:alphaModFix amt="19899"/>
          </a:blip>
          <a:srcRect l="3673" t="10118" r="3673" b="5149"/>
          <a:stretch>
            <a:fillRect/>
          </a:stretch>
        </p:blipFill>
        <p:spPr>
          <a:xfrm>
            <a:off x="6863110" y="2059874"/>
            <a:ext cx="4933790" cy="4086220"/>
          </a:xfrm>
          <a:prstGeom prst="rect">
            <a:avLst/>
          </a:prstGeom>
          <a:ln w="12700">
            <a:miter lim="400000"/>
          </a:ln>
          <a:effectLst>
            <a:reflection stA="50000" endPos="40000" dir="5400000" sy="-100000" algn="bl" rotWithShape="0"/>
          </a:effectLst>
        </p:spPr>
      </p:pic>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 name="Slide Number"/>
          <p:cNvSpPr txBox="1">
            <a:spLocks noGrp="1"/>
          </p:cNvSpPr>
          <p:nvPr>
            <p:ph type="sldNum" sz="quarter" idx="4294967295"/>
          </p:nvPr>
        </p:nvSpPr>
        <p:spPr>
          <a:xfrm>
            <a:off x="5997067" y="6350000"/>
            <a:ext cx="197867"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20</a:t>
            </a:fld>
            <a:endParaRPr/>
          </a:p>
        </p:txBody>
      </p:sp>
      <p:pic>
        <p:nvPicPr>
          <p:cNvPr id="396" name="Image" descr="Image"/>
          <p:cNvPicPr>
            <a:picLocks noChangeAspect="1"/>
          </p:cNvPicPr>
          <p:nvPr/>
        </p:nvPicPr>
        <p:blipFill>
          <a:blip r:embed="rId2">
            <a:alphaModFix amt="10000"/>
          </a:blip>
          <a:srcRect l="3673" t="10118" r="3673" b="5149"/>
          <a:stretch>
            <a:fillRect/>
          </a:stretch>
        </p:blipFill>
        <p:spPr>
          <a:xfrm>
            <a:off x="7202140" y="2744738"/>
            <a:ext cx="4933790" cy="4086220"/>
          </a:xfrm>
          <a:prstGeom prst="rect">
            <a:avLst/>
          </a:prstGeom>
          <a:ln w="12700">
            <a:miter lim="400000"/>
          </a:ln>
        </p:spPr>
      </p:pic>
      <p:pic>
        <p:nvPicPr>
          <p:cNvPr id="397" name="Screenshot 2024-09-05 at 4.04.19 PM.png" descr="Screenshot 2024-09-05 at 4.04.19 PM.png"/>
          <p:cNvPicPr>
            <a:picLocks noChangeAspect="1"/>
          </p:cNvPicPr>
          <p:nvPr/>
        </p:nvPicPr>
        <p:blipFill>
          <a:blip r:embed="rId3"/>
          <a:stretch>
            <a:fillRect/>
          </a:stretch>
        </p:blipFill>
        <p:spPr>
          <a:xfrm>
            <a:off x="1127080" y="1807280"/>
            <a:ext cx="9937840" cy="4291058"/>
          </a:xfrm>
          <a:prstGeom prst="rect">
            <a:avLst/>
          </a:prstGeom>
          <a:ln w="12700">
            <a:miter lim="400000"/>
          </a:ln>
        </p:spPr>
      </p:pic>
      <p:sp>
        <p:nvSpPr>
          <p:cNvPr id="398" name="(Stacking, Random Forest Meta Model)"/>
          <p:cNvSpPr txBox="1"/>
          <p:nvPr/>
        </p:nvSpPr>
        <p:spPr>
          <a:xfrm>
            <a:off x="6946028" y="734200"/>
            <a:ext cx="2588188" cy="1897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spAutoFit/>
          </a:bodyPr>
          <a:lstStyle/>
          <a:p>
            <a:r>
              <a:rPr sz="900" dirty="0"/>
              <a:t>(Stacking, Random Forest Meta Model)</a:t>
            </a:r>
          </a:p>
        </p:txBody>
      </p:sp>
      <p:sp>
        <p:nvSpPr>
          <p:cNvPr id="2" name="4ème Optimization">
            <a:extLst>
              <a:ext uri="{FF2B5EF4-FFF2-40B4-BE49-F238E27FC236}">
                <a16:creationId xmlns:a16="http://schemas.microsoft.com/office/drawing/2014/main" id="{862F1E37-36CA-E57D-3BBA-4C0468BF255E}"/>
              </a:ext>
            </a:extLst>
          </p:cNvPr>
          <p:cNvSpPr txBox="1"/>
          <p:nvPr/>
        </p:nvSpPr>
        <p:spPr>
          <a:xfrm>
            <a:off x="353449" y="333928"/>
            <a:ext cx="1245001" cy="2146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p>
            <a:r>
              <a:rPr lang="fr-FR" sz="900" dirty="0"/>
              <a:t>Final</a:t>
            </a:r>
            <a:r>
              <a:rPr sz="900" dirty="0"/>
              <a:t> Optimization</a:t>
            </a:r>
          </a:p>
        </p:txBody>
      </p:sp>
      <p:sp>
        <p:nvSpPr>
          <p:cNvPr id="3" name="Automatisation de la Detection des valeurs aberrantes par ML-Consensus">
            <a:extLst>
              <a:ext uri="{FF2B5EF4-FFF2-40B4-BE49-F238E27FC236}">
                <a16:creationId xmlns:a16="http://schemas.microsoft.com/office/drawing/2014/main" id="{ADD6DE14-A15D-C16F-7531-E59E8EAB8665}"/>
              </a:ext>
            </a:extLst>
          </p:cNvPr>
          <p:cNvSpPr txBox="1"/>
          <p:nvPr/>
        </p:nvSpPr>
        <p:spPr>
          <a:xfrm>
            <a:off x="353449" y="525287"/>
            <a:ext cx="7815003" cy="4116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742950">
              <a:lnSpc>
                <a:spcPct val="100000"/>
              </a:lnSpc>
              <a:defRPr sz="3959" b="1" spc="-39"/>
            </a:lvl1pPr>
          </a:lstStyle>
          <a:p>
            <a:r>
              <a:rPr lang="en-US" sz="1980" dirty="0"/>
              <a:t>Automation of outlier detection by ML-Consensus</a:t>
            </a:r>
            <a:endParaRPr sz="1980" dirty="0"/>
          </a:p>
        </p:txBody>
      </p:sp>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 name="Conclusion"/>
          <p:cNvSpPr txBox="1">
            <a:spLocks noGrp="1"/>
          </p:cNvSpPr>
          <p:nvPr>
            <p:ph type="title"/>
          </p:nvPr>
        </p:nvSpPr>
        <p:spPr>
          <a:prstGeom prst="rect">
            <a:avLst/>
          </a:prstGeom>
        </p:spPr>
        <p:txBody>
          <a:bodyPr/>
          <a:lstStyle/>
          <a:p>
            <a:r>
              <a:t>Conclusion</a:t>
            </a:r>
          </a:p>
        </p:txBody>
      </p:sp>
      <p:sp>
        <p:nvSpPr>
          <p:cNvPr id="401" name="Slide Number"/>
          <p:cNvSpPr txBox="1">
            <a:spLocks noGrp="1"/>
          </p:cNvSpPr>
          <p:nvPr>
            <p:ph type="sldNum" sz="quarter" idx="4294967295"/>
          </p:nvPr>
        </p:nvSpPr>
        <p:spPr>
          <a:xfrm>
            <a:off x="5993892" y="6350000"/>
            <a:ext cx="204217"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21</a:t>
            </a:fld>
            <a:endParaRPr/>
          </a:p>
        </p:txBody>
      </p:sp>
      <p:pic>
        <p:nvPicPr>
          <p:cNvPr id="402" name="Image" descr="Image"/>
          <p:cNvPicPr>
            <a:picLocks noChangeAspect="1"/>
          </p:cNvPicPr>
          <p:nvPr/>
        </p:nvPicPr>
        <p:blipFill>
          <a:blip r:embed="rId2">
            <a:alphaModFix amt="19899"/>
          </a:blip>
          <a:srcRect l="3673" t="10118" r="3673" b="5149"/>
          <a:stretch>
            <a:fillRect/>
          </a:stretch>
        </p:blipFill>
        <p:spPr>
          <a:xfrm>
            <a:off x="6863110" y="2059874"/>
            <a:ext cx="4933790" cy="4086220"/>
          </a:xfrm>
          <a:prstGeom prst="rect">
            <a:avLst/>
          </a:prstGeom>
          <a:ln w="12700">
            <a:miter lim="400000"/>
          </a:ln>
          <a:effectLst>
            <a:reflection stA="50000" endPos="40000" dir="5400000" sy="-100000" algn="bl" rotWithShape="0"/>
          </a:effectLst>
        </p:spPr>
      </p:pic>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Slide Number"/>
          <p:cNvSpPr txBox="1">
            <a:spLocks noGrp="1"/>
          </p:cNvSpPr>
          <p:nvPr>
            <p:ph type="sldNum" sz="quarter" idx="4294967295"/>
          </p:nvPr>
        </p:nvSpPr>
        <p:spPr>
          <a:xfrm>
            <a:off x="5995289" y="6350000"/>
            <a:ext cx="201423"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22</a:t>
            </a:fld>
            <a:endParaRPr/>
          </a:p>
        </p:txBody>
      </p:sp>
      <p:pic>
        <p:nvPicPr>
          <p:cNvPr id="405" name="Image" descr="Image"/>
          <p:cNvPicPr>
            <a:picLocks noChangeAspect="1"/>
          </p:cNvPicPr>
          <p:nvPr/>
        </p:nvPicPr>
        <p:blipFill>
          <a:blip r:embed="rId2">
            <a:alphaModFix amt="19899"/>
          </a:blip>
          <a:srcRect l="3673" t="10118" r="3673" b="5149"/>
          <a:stretch>
            <a:fillRect/>
          </a:stretch>
        </p:blipFill>
        <p:spPr>
          <a:xfrm>
            <a:off x="6863110" y="2059874"/>
            <a:ext cx="4933790" cy="4086220"/>
          </a:xfrm>
          <a:prstGeom prst="rect">
            <a:avLst/>
          </a:prstGeom>
          <a:ln w="12700">
            <a:miter lim="400000"/>
          </a:ln>
          <a:effectLst>
            <a:reflection stA="50000" endPos="40000" dir="5400000" sy="-100000" algn="bl" rotWithShape="0"/>
          </a:effectLst>
        </p:spPr>
      </p:pic>
      <p:sp>
        <p:nvSpPr>
          <p:cNvPr id="406" name="- Sam Altman, CEO, OpenAI"/>
          <p:cNvSpPr txBox="1"/>
          <p:nvPr/>
        </p:nvSpPr>
        <p:spPr>
          <a:xfrm>
            <a:off x="395101" y="4663668"/>
            <a:ext cx="11384547" cy="2689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ormAutofit lnSpcReduction="10000"/>
          </a:bodyPr>
          <a:lstStyle>
            <a:lvl1pPr defTabSz="577850">
              <a:lnSpc>
                <a:spcPct val="100000"/>
              </a:lnSpc>
              <a:defRPr sz="3080" b="1" spc="-30"/>
            </a:lvl1pPr>
          </a:lstStyle>
          <a:p>
            <a:r>
              <a:rPr sz="1540" dirty="0"/>
              <a:t>- Sam Altman, CEO, OpenAI</a:t>
            </a:r>
          </a:p>
        </p:txBody>
      </p:sp>
      <p:sp>
        <p:nvSpPr>
          <p:cNvPr id="407" name="“Lorsque la calculatrice a été inventée pour la première fois, les gens craignaient qu'elle ne remplace les mathématiciens ou qu'elle rende les gens moins capables, mais au contraire, elle nous a permis d'effectuer plus de calculs et de libérer un plus g"/>
          <p:cNvSpPr txBox="1"/>
          <p:nvPr/>
        </p:nvSpPr>
        <p:spPr>
          <a:xfrm>
            <a:off x="466701" y="2574361"/>
            <a:ext cx="11258598" cy="1709279"/>
          </a:xfrm>
          <a:prstGeom prst="rect">
            <a:avLst/>
          </a:prstGeom>
          <a:solidFill>
            <a:schemeClr val="bg1"/>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ormAutofit/>
          </a:bodyPr>
          <a:lstStyle>
            <a:lvl1pPr>
              <a:lnSpc>
                <a:spcPct val="100000"/>
              </a:lnSpc>
              <a:defRPr sz="5300" i="1"/>
            </a:lvl1pPr>
          </a:lstStyle>
          <a:p>
            <a:r>
              <a:rPr sz="2650" dirty="0"/>
              <a:t>“</a:t>
            </a:r>
            <a:r>
              <a:rPr lang="en-US" sz="2650" dirty="0"/>
              <a:t>When the calculator was first invented, people feared that it would replace mathematicians or make people less capable, but on the contrary, it allowed us to perform more calculations and unleash greater potential</a:t>
            </a:r>
            <a:r>
              <a:rPr sz="2650" dirty="0"/>
              <a:t>.”</a:t>
            </a:r>
          </a:p>
        </p:txBody>
      </p:sp>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Perpectives"/>
          <p:cNvSpPr txBox="1">
            <a:spLocks noGrp="1"/>
          </p:cNvSpPr>
          <p:nvPr>
            <p:ph type="title"/>
          </p:nvPr>
        </p:nvSpPr>
        <p:spPr>
          <a:xfrm>
            <a:off x="370356" y="628650"/>
            <a:ext cx="4878669" cy="678675"/>
          </a:xfrm>
          <a:prstGeom prst="rect">
            <a:avLst/>
          </a:prstGeom>
        </p:spPr>
        <p:txBody>
          <a:bodyPr>
            <a:normAutofit fontScale="90000"/>
          </a:bodyPr>
          <a:lstStyle/>
          <a:p>
            <a:r>
              <a:rPr lang="fr-FR" dirty="0"/>
              <a:t>Future Outlook</a:t>
            </a:r>
            <a:endParaRPr dirty="0"/>
          </a:p>
        </p:txBody>
      </p:sp>
      <p:sp>
        <p:nvSpPr>
          <p:cNvPr id="410" name="Slide Number"/>
          <p:cNvSpPr txBox="1">
            <a:spLocks noGrp="1"/>
          </p:cNvSpPr>
          <p:nvPr>
            <p:ph type="sldNum" sz="quarter" idx="4294967295"/>
          </p:nvPr>
        </p:nvSpPr>
        <p:spPr>
          <a:xfrm>
            <a:off x="5994971" y="6350000"/>
            <a:ext cx="202058"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23</a:t>
            </a:fld>
            <a:endParaRPr/>
          </a:p>
        </p:txBody>
      </p:sp>
      <p:pic>
        <p:nvPicPr>
          <p:cNvPr id="411" name="Image" descr="Image"/>
          <p:cNvPicPr>
            <a:picLocks noChangeAspect="1"/>
          </p:cNvPicPr>
          <p:nvPr/>
        </p:nvPicPr>
        <p:blipFill>
          <a:blip r:embed="rId2">
            <a:alphaModFix amt="19899"/>
          </a:blip>
          <a:srcRect l="3673" t="10118" r="3673" b="5149"/>
          <a:stretch>
            <a:fillRect/>
          </a:stretch>
        </p:blipFill>
        <p:spPr>
          <a:xfrm>
            <a:off x="6863110" y="2059874"/>
            <a:ext cx="4933790" cy="4086220"/>
          </a:xfrm>
          <a:prstGeom prst="rect">
            <a:avLst/>
          </a:prstGeom>
          <a:ln w="12700">
            <a:miter lim="400000"/>
          </a:ln>
          <a:effectLst>
            <a:reflection stA="50000" endPos="40000" dir="5400000" sy="-100000" algn="bl" rotWithShape="0"/>
          </a:effectLst>
        </p:spPr>
      </p:pic>
      <p:sp>
        <p:nvSpPr>
          <p:cNvPr id="7" name="Rectangle 4">
            <a:extLst>
              <a:ext uri="{FF2B5EF4-FFF2-40B4-BE49-F238E27FC236}">
                <a16:creationId xmlns:a16="http://schemas.microsoft.com/office/drawing/2014/main" id="{E29F763B-5EB6-0904-0652-C1D931D82224}"/>
              </a:ext>
            </a:extLst>
          </p:cNvPr>
          <p:cNvSpPr>
            <a:spLocks noGrp="1" noChangeArrowheads="1"/>
          </p:cNvSpPr>
          <p:nvPr>
            <p:ph type="body" sz="quarter" idx="1"/>
          </p:nvPr>
        </p:nvSpPr>
        <p:spPr bwMode="auto">
          <a:xfrm>
            <a:off x="143608" y="1572991"/>
            <a:ext cx="11565474" cy="1338828"/>
          </a:xfrm>
          <a:prstGeom prst="rect">
            <a:avLst/>
          </a:prstGeom>
          <a:solidFill>
            <a:schemeClr val="bg1"/>
          </a:solidFill>
          <a:ln>
            <a:noFill/>
          </a:ln>
          <a:effectLst/>
        </p:spPr>
        <p:txBody>
          <a:bodyPr vert="horz" wrap="none" lIns="45720" tIns="22860" rIns="45720" bIns="22860" numCol="1" rtlCol="0" anchor="ctr" anchorCtr="0" compatLnSpc="1">
            <a:prstTxWarp prst="textNoShape">
              <a:avLst/>
            </a:prstTxWarp>
            <a:spAutoFit/>
          </a:bodyPr>
          <a:lstStyle/>
          <a:p>
            <a:pPr algn="l" defTabSz="457200" eaLnBrk="0" fontAlgn="base" hangingPunct="0">
              <a:spcBef>
                <a:spcPct val="0"/>
              </a:spcBef>
              <a:spcAft>
                <a:spcPct val="0"/>
              </a:spcAft>
              <a:buFontTx/>
              <a:buChar char="•"/>
            </a:pPr>
            <a:r>
              <a:rPr kumimoji="0" lang="fr-FR" altLang="fr-FR" b="1" i="0" u="none" strike="noStrike" cap="none" normalizeH="0" baseline="0" dirty="0" err="1">
                <a:ln>
                  <a:noFill/>
                </a:ln>
                <a:solidFill>
                  <a:schemeClr val="tx1"/>
                </a:solidFill>
                <a:effectLst/>
                <a:latin typeface="Arial" panose="020B0604020202020204" pitchFamily="34" charset="0"/>
              </a:rPr>
              <a:t>Algorithm</a:t>
            </a:r>
            <a:r>
              <a:rPr kumimoji="0" lang="fr-FR" altLang="fr-FR" b="1" i="0" u="none" strike="noStrike" cap="none" normalizeH="0" baseline="0" dirty="0">
                <a:ln>
                  <a:noFill/>
                </a:ln>
                <a:solidFill>
                  <a:schemeClr val="tx1"/>
                </a:solidFill>
                <a:effectLst/>
                <a:latin typeface="Arial" panose="020B0604020202020204" pitchFamily="34" charset="0"/>
              </a:rPr>
              <a:t> and </a:t>
            </a:r>
            <a:r>
              <a:rPr kumimoji="0" lang="fr-FR" altLang="fr-FR" b="1" i="0" u="none" strike="noStrike" cap="none" normalizeH="0" baseline="0" dirty="0" err="1">
                <a:ln>
                  <a:noFill/>
                </a:ln>
                <a:solidFill>
                  <a:schemeClr val="tx1"/>
                </a:solidFill>
                <a:effectLst/>
                <a:latin typeface="Arial" panose="020B0604020202020204" pitchFamily="34" charset="0"/>
              </a:rPr>
              <a:t>hyperparameter</a:t>
            </a:r>
            <a:r>
              <a:rPr kumimoji="0" lang="fr-FR" altLang="fr-FR" b="1" i="0" u="none" strike="noStrike" cap="none" normalizeH="0" baseline="0" dirty="0">
                <a:ln>
                  <a:noFill/>
                </a:ln>
                <a:solidFill>
                  <a:schemeClr val="tx1"/>
                </a:solidFill>
                <a:effectLst/>
                <a:latin typeface="Arial" panose="020B0604020202020204" pitchFamily="34" charset="0"/>
              </a:rPr>
              <a:t> tuning.</a:t>
            </a:r>
            <a:endParaRPr kumimoji="0" lang="fr-FR" altLang="fr-FR" b="0" i="0" u="none" strike="noStrike" cap="none" normalizeH="0" baseline="0" dirty="0">
              <a:ln>
                <a:noFill/>
              </a:ln>
              <a:solidFill>
                <a:schemeClr val="tx1"/>
              </a:solidFill>
              <a:effectLst/>
              <a:latin typeface="Arial" panose="020B0604020202020204" pitchFamily="34" charset="0"/>
            </a:endParaRPr>
          </a:p>
          <a:p>
            <a:pPr algn="l" defTabSz="457200" eaLnBrk="0" fontAlgn="base" hangingPunct="0">
              <a:spcBef>
                <a:spcPct val="0"/>
              </a:spcBef>
              <a:spcAft>
                <a:spcPct val="0"/>
              </a:spcAft>
              <a:buFontTx/>
              <a:buChar char="•"/>
            </a:pPr>
            <a:r>
              <a:rPr kumimoji="0" lang="fr-FR" altLang="fr-FR" b="1" i="0" u="none" strike="noStrike" cap="none" normalizeH="0" baseline="0" dirty="0" err="1">
                <a:ln>
                  <a:noFill/>
                </a:ln>
                <a:solidFill>
                  <a:schemeClr val="tx1"/>
                </a:solidFill>
                <a:effectLst/>
                <a:latin typeface="Arial" panose="020B0604020202020204" pitchFamily="34" charset="0"/>
              </a:rPr>
              <a:t>Scalability</a:t>
            </a:r>
            <a:r>
              <a:rPr kumimoji="0" lang="fr-FR" altLang="fr-FR" b="1" i="0" u="none" strike="noStrike" cap="none" normalizeH="0" baseline="0" dirty="0">
                <a:ln>
                  <a:noFill/>
                </a:ln>
                <a:solidFill>
                  <a:schemeClr val="tx1"/>
                </a:solidFill>
                <a:effectLst/>
                <a:latin typeface="Arial" panose="020B0604020202020204" pitchFamily="34" charset="0"/>
              </a:rPr>
              <a:t> and performance </a:t>
            </a:r>
            <a:r>
              <a:rPr kumimoji="0" lang="fr-FR" altLang="fr-FR" b="1" i="0" u="none" strike="noStrike" cap="none" normalizeH="0" baseline="0" dirty="0" err="1">
                <a:ln>
                  <a:noFill/>
                </a:ln>
                <a:solidFill>
                  <a:schemeClr val="tx1"/>
                </a:solidFill>
                <a:effectLst/>
                <a:latin typeface="Arial" panose="020B0604020202020204" pitchFamily="34" charset="0"/>
              </a:rPr>
              <a:t>optimization</a:t>
            </a:r>
            <a:r>
              <a:rPr kumimoji="0" lang="fr-FR" altLang="fr-FR" b="1" i="0" u="none" strike="noStrike" cap="none" normalizeH="0" baseline="0" dirty="0">
                <a:ln>
                  <a:noFill/>
                </a:ln>
                <a:solidFill>
                  <a:schemeClr val="tx1"/>
                </a:solidFill>
                <a:effectLst/>
                <a:latin typeface="Arial" panose="020B0604020202020204" pitchFamily="34" charset="0"/>
              </a:rPr>
              <a:t> (Model and Desktop App).</a:t>
            </a:r>
            <a:endParaRPr kumimoji="0" lang="fr-FR" altLang="fr-FR" b="0" i="0" u="none" strike="noStrike" cap="none" normalizeH="0" baseline="0" dirty="0">
              <a:ln>
                <a:noFill/>
              </a:ln>
              <a:solidFill>
                <a:schemeClr val="tx1"/>
              </a:solidFill>
              <a:effectLst/>
              <a:latin typeface="Arial" panose="020B0604020202020204" pitchFamily="34" charset="0"/>
            </a:endParaRPr>
          </a:p>
          <a:p>
            <a:pPr algn="l" defTabSz="457200" eaLnBrk="0" fontAlgn="base" hangingPunct="0">
              <a:spcBef>
                <a:spcPct val="0"/>
              </a:spcBef>
              <a:spcAft>
                <a:spcPct val="0"/>
              </a:spcAft>
              <a:buFontTx/>
              <a:buChar char="•"/>
            </a:pPr>
            <a:r>
              <a:rPr kumimoji="0" lang="fr-FR" altLang="fr-FR" b="1" i="0" u="none" strike="noStrike" cap="none" normalizeH="0" baseline="0" dirty="0" err="1">
                <a:ln>
                  <a:noFill/>
                </a:ln>
                <a:solidFill>
                  <a:schemeClr val="tx1"/>
                </a:solidFill>
                <a:effectLst/>
                <a:latin typeface="Arial" panose="020B0604020202020204" pitchFamily="34" charset="0"/>
              </a:rPr>
              <a:t>Integration</a:t>
            </a:r>
            <a:r>
              <a:rPr kumimoji="0" lang="fr-FR" altLang="fr-FR" b="1" i="0" u="none" strike="noStrike" cap="none" normalizeH="0" baseline="0" dirty="0">
                <a:ln>
                  <a:noFill/>
                </a:ln>
                <a:solidFill>
                  <a:schemeClr val="tx1"/>
                </a:solidFill>
                <a:effectLst/>
                <a:latin typeface="Arial" panose="020B0604020202020204" pitchFamily="34" charset="0"/>
              </a:rPr>
              <a:t> </a:t>
            </a:r>
            <a:r>
              <a:rPr kumimoji="0" lang="fr-FR" altLang="fr-FR" b="1" i="0" u="none" strike="noStrike" cap="none" normalizeH="0" baseline="0" dirty="0" err="1">
                <a:ln>
                  <a:noFill/>
                </a:ln>
                <a:solidFill>
                  <a:schemeClr val="tx1"/>
                </a:solidFill>
                <a:effectLst/>
                <a:latin typeface="Arial" panose="020B0604020202020204" pitchFamily="34" charset="0"/>
              </a:rPr>
              <a:t>with</a:t>
            </a:r>
            <a:r>
              <a:rPr kumimoji="0" lang="fr-FR" altLang="fr-FR" b="1" i="0" u="none" strike="noStrike" cap="none" normalizeH="0" baseline="0" dirty="0">
                <a:ln>
                  <a:noFill/>
                </a:ln>
                <a:solidFill>
                  <a:schemeClr val="tx1"/>
                </a:solidFill>
                <a:effectLst/>
                <a:latin typeface="Arial" panose="020B0604020202020204" pitchFamily="34" charset="0"/>
              </a:rPr>
              <a:t> </a:t>
            </a:r>
            <a:r>
              <a:rPr kumimoji="0" lang="fr-FR" altLang="fr-FR" b="1" i="0" u="none" strike="noStrike" cap="none" normalizeH="0" baseline="0" dirty="0" err="1">
                <a:ln>
                  <a:noFill/>
                </a:ln>
                <a:solidFill>
                  <a:schemeClr val="tx1"/>
                </a:solidFill>
                <a:effectLst/>
                <a:latin typeface="Arial" panose="020B0604020202020204" pitchFamily="34" charset="0"/>
              </a:rPr>
              <a:t>other</a:t>
            </a:r>
            <a:r>
              <a:rPr kumimoji="0" lang="fr-FR" altLang="fr-FR" b="1" i="0" u="none" strike="noStrike" cap="none" normalizeH="0" baseline="0" dirty="0">
                <a:ln>
                  <a:noFill/>
                </a:ln>
                <a:solidFill>
                  <a:schemeClr val="tx1"/>
                </a:solidFill>
                <a:effectLst/>
                <a:latin typeface="Arial" panose="020B0604020202020204" pitchFamily="34" charset="0"/>
              </a:rPr>
              <a:t> </a:t>
            </a:r>
            <a:r>
              <a:rPr kumimoji="0" lang="fr-FR" altLang="fr-FR" b="1" i="0" u="none" strike="noStrike" cap="none" normalizeH="0" baseline="0" dirty="0" err="1">
                <a:ln>
                  <a:noFill/>
                </a:ln>
                <a:solidFill>
                  <a:schemeClr val="tx1"/>
                </a:solidFill>
                <a:effectLst/>
                <a:latin typeface="Arial" panose="020B0604020202020204" pitchFamily="34" charset="0"/>
              </a:rPr>
              <a:t>financial</a:t>
            </a:r>
            <a:r>
              <a:rPr kumimoji="0" lang="fr-FR" altLang="fr-FR" b="1" i="0" u="none" strike="noStrike" cap="none" normalizeH="0" baseline="0" dirty="0">
                <a:ln>
                  <a:noFill/>
                </a:ln>
                <a:solidFill>
                  <a:schemeClr val="tx1"/>
                </a:solidFill>
                <a:effectLst/>
                <a:latin typeface="Arial" panose="020B0604020202020204" pitchFamily="34" charset="0"/>
              </a:rPr>
              <a:t> </a:t>
            </a:r>
            <a:r>
              <a:rPr kumimoji="0" lang="fr-FR" altLang="fr-FR" b="1" i="0" u="none" strike="noStrike" cap="none" normalizeH="0" baseline="0" dirty="0" err="1">
                <a:ln>
                  <a:noFill/>
                </a:ln>
                <a:solidFill>
                  <a:schemeClr val="tx1"/>
                </a:solidFill>
                <a:effectLst/>
                <a:latin typeface="Arial" panose="020B0604020202020204" pitchFamily="34" charset="0"/>
              </a:rPr>
              <a:t>systems</a:t>
            </a:r>
            <a:r>
              <a:rPr kumimoji="0" lang="fr-FR" altLang="fr-FR" b="1" i="0" u="none" strike="noStrike" cap="none" normalizeH="0" baseline="0" dirty="0">
                <a:ln>
                  <a:noFill/>
                </a:ln>
                <a:solidFill>
                  <a:schemeClr val="tx1"/>
                </a:solidFill>
                <a:effectLst/>
                <a:latin typeface="Arial" panose="020B0604020202020204" pitchFamily="34" charset="0"/>
              </a:rPr>
              <a:t> and/or </a:t>
            </a:r>
            <a:r>
              <a:rPr kumimoji="0" lang="fr-FR" altLang="fr-FR" b="1" i="0" u="none" strike="noStrike" cap="none" normalizeH="0" baseline="0" dirty="0" err="1">
                <a:ln>
                  <a:noFill/>
                </a:ln>
                <a:solidFill>
                  <a:schemeClr val="tx1"/>
                </a:solidFill>
                <a:effectLst/>
                <a:latin typeface="Arial" panose="020B0604020202020204" pitchFamily="34" charset="0"/>
              </a:rPr>
              <a:t>tools</a:t>
            </a:r>
            <a:r>
              <a:rPr kumimoji="0" lang="fr-FR" altLang="fr-FR" b="1" i="0" u="none" strike="noStrike" cap="none" normalizeH="0" baseline="0" dirty="0">
                <a:ln>
                  <a:noFill/>
                </a:ln>
                <a:solidFill>
                  <a:schemeClr val="tx1"/>
                </a:solidFill>
                <a:effectLst/>
                <a:latin typeface="Arial" panose="020B0604020202020204" pitchFamily="34" charset="0"/>
              </a:rPr>
              <a:t>.</a:t>
            </a:r>
            <a:r>
              <a:rPr kumimoji="0" lang="fr-FR" altLang="fr-FR" b="0" i="0" u="none" strike="noStrike" cap="none" normalizeH="0" baseline="0" dirty="0">
                <a:ln>
                  <a:noFill/>
                </a:ln>
                <a:solidFill>
                  <a:schemeClr val="tx1"/>
                </a:solidFill>
                <a:effectLst/>
                <a:latin typeface="Arial" panose="020B0604020202020204" pitchFamily="34" charset="0"/>
              </a:rPr>
              <a:t> </a:t>
            </a:r>
          </a:p>
        </p:txBody>
      </p:sp>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Introduction"/>
          <p:cNvSpPr txBox="1">
            <a:spLocks noGrp="1"/>
          </p:cNvSpPr>
          <p:nvPr>
            <p:ph type="title"/>
          </p:nvPr>
        </p:nvSpPr>
        <p:spPr>
          <a:prstGeom prst="rect">
            <a:avLst/>
          </a:prstGeom>
        </p:spPr>
        <p:txBody>
          <a:bodyPr/>
          <a:lstStyle/>
          <a:p>
            <a:r>
              <a:t>Introduction</a:t>
            </a:r>
          </a:p>
        </p:txBody>
      </p:sp>
      <p:sp>
        <p:nvSpPr>
          <p:cNvPr id="168" name="Slide Number"/>
          <p:cNvSpPr txBox="1">
            <a:spLocks noGrp="1"/>
          </p:cNvSpPr>
          <p:nvPr>
            <p:ph type="sldNum" sz="quarter" idx="4294967295"/>
          </p:nvPr>
        </p:nvSpPr>
        <p:spPr>
          <a:xfrm>
            <a:off x="6029071" y="6350000"/>
            <a:ext cx="133859"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3</a:t>
            </a:fld>
            <a:endParaRPr/>
          </a:p>
        </p:txBody>
      </p:sp>
      <p:pic>
        <p:nvPicPr>
          <p:cNvPr id="169" name="Image" descr="Image"/>
          <p:cNvPicPr>
            <a:picLocks noChangeAspect="1"/>
          </p:cNvPicPr>
          <p:nvPr/>
        </p:nvPicPr>
        <p:blipFill>
          <a:blip r:embed="rId2">
            <a:alphaModFix amt="19899"/>
          </a:blip>
          <a:srcRect l="3673" t="10118" r="3673" b="5149"/>
          <a:stretch>
            <a:fillRect/>
          </a:stretch>
        </p:blipFill>
        <p:spPr>
          <a:xfrm>
            <a:off x="6863110" y="2059874"/>
            <a:ext cx="4933790" cy="4086220"/>
          </a:xfrm>
          <a:prstGeom prst="rect">
            <a:avLst/>
          </a:prstGeom>
          <a:ln w="12700">
            <a:miter lim="400000"/>
          </a:ln>
          <a:effectLst>
            <a:reflection stA="50000" endPos="40000" dir="5400000" sy="-100000" algn="bl" rotWithShape="0"/>
          </a:effectLst>
        </p:spPr>
      </p:pic>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Introduction"/>
          <p:cNvSpPr txBox="1">
            <a:spLocks noGrp="1"/>
          </p:cNvSpPr>
          <p:nvPr>
            <p:ph type="title"/>
          </p:nvPr>
        </p:nvSpPr>
        <p:spPr>
          <a:xfrm>
            <a:off x="0" y="1"/>
            <a:ext cx="4878669" cy="641350"/>
          </a:xfrm>
          <a:prstGeom prst="rect">
            <a:avLst/>
          </a:prstGeom>
        </p:spPr>
        <p:txBody>
          <a:bodyPr>
            <a:normAutofit fontScale="90000"/>
          </a:bodyPr>
          <a:lstStyle/>
          <a:p>
            <a:pPr algn="l"/>
            <a:r>
              <a:rPr lang="fr-FR" dirty="0"/>
              <a:t>Abstract:</a:t>
            </a:r>
            <a:endParaRPr dirty="0"/>
          </a:p>
        </p:txBody>
      </p:sp>
      <p:sp>
        <p:nvSpPr>
          <p:cNvPr id="168" name="Slide Number"/>
          <p:cNvSpPr txBox="1">
            <a:spLocks noGrp="1"/>
          </p:cNvSpPr>
          <p:nvPr>
            <p:ph type="sldNum" sz="quarter" idx="4294967295"/>
          </p:nvPr>
        </p:nvSpPr>
        <p:spPr>
          <a:xfrm>
            <a:off x="6029071" y="6350000"/>
            <a:ext cx="133859"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4</a:t>
            </a:fld>
            <a:endParaRPr/>
          </a:p>
        </p:txBody>
      </p:sp>
      <p:pic>
        <p:nvPicPr>
          <p:cNvPr id="169" name="Image" descr="Image"/>
          <p:cNvPicPr>
            <a:picLocks noChangeAspect="1"/>
          </p:cNvPicPr>
          <p:nvPr/>
        </p:nvPicPr>
        <p:blipFill>
          <a:blip r:embed="rId2">
            <a:alphaModFix amt="19899"/>
          </a:blip>
          <a:srcRect l="3673" t="10118" r="3673" b="5149"/>
          <a:stretch>
            <a:fillRect/>
          </a:stretch>
        </p:blipFill>
        <p:spPr>
          <a:xfrm>
            <a:off x="6863110" y="2059874"/>
            <a:ext cx="4933790" cy="4086220"/>
          </a:xfrm>
          <a:prstGeom prst="rect">
            <a:avLst/>
          </a:prstGeom>
          <a:ln w="12700">
            <a:miter lim="400000"/>
          </a:ln>
          <a:effectLst>
            <a:reflection stA="50000" endPos="40000" dir="5400000" sy="-100000" algn="bl" rotWithShape="0"/>
          </a:effectLst>
        </p:spPr>
      </p:pic>
      <p:sp>
        <p:nvSpPr>
          <p:cNvPr id="3" name="ZoneTexte 2">
            <a:extLst>
              <a:ext uri="{FF2B5EF4-FFF2-40B4-BE49-F238E27FC236}">
                <a16:creationId xmlns:a16="http://schemas.microsoft.com/office/drawing/2014/main" id="{24847BB2-506C-0D56-09CA-6457FE1E0603}"/>
              </a:ext>
            </a:extLst>
          </p:cNvPr>
          <p:cNvSpPr txBox="1"/>
          <p:nvPr/>
        </p:nvSpPr>
        <p:spPr>
          <a:xfrm>
            <a:off x="60062" y="641351"/>
            <a:ext cx="11808477" cy="600164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US" sz="1600" dirty="0"/>
              <a:t>This presentation will focus on a comprehensive study on optimizing outlier detection in financial data using advanced machine learning techniques. </a:t>
            </a:r>
          </a:p>
          <a:p>
            <a:pPr algn="l"/>
            <a:endParaRPr lang="en-US" sz="1600" dirty="0"/>
          </a:p>
          <a:p>
            <a:pPr algn="l"/>
            <a:r>
              <a:rPr lang="en-US" sz="1600" dirty="0"/>
              <a:t>The primary objective was to develop robust algorithms capable of identifying anomalies within the extensive dataset of annual financial statements from Moroccan company's Key methodologies explored include:</a:t>
            </a:r>
          </a:p>
          <a:p>
            <a:pPr algn="l"/>
            <a:endParaRPr lang="en-US" sz="1600" dirty="0"/>
          </a:p>
          <a:p>
            <a:pPr marL="228600" indent="-228600">
              <a:buFont typeface="Arial" panose="020B0604020202020204" pitchFamily="34" charset="0"/>
              <a:buChar char="•"/>
            </a:pPr>
            <a:r>
              <a:rPr lang="en-US" sz="1600" dirty="0"/>
              <a:t>Isolation Forest, </a:t>
            </a:r>
          </a:p>
          <a:p>
            <a:pPr marL="228600" indent="-228600">
              <a:buFont typeface="Arial" panose="020B0604020202020204" pitchFamily="34" charset="0"/>
              <a:buChar char="•"/>
            </a:pPr>
            <a:r>
              <a:rPr lang="en-US" sz="1600" dirty="0" err="1"/>
              <a:t>Mahalanobis</a:t>
            </a:r>
            <a:r>
              <a:rPr lang="en-US" sz="1600" dirty="0"/>
              <a:t> Distance, </a:t>
            </a:r>
          </a:p>
          <a:p>
            <a:pPr marL="228600" indent="-228600">
              <a:buFont typeface="Arial" panose="020B0604020202020204" pitchFamily="34" charset="0"/>
              <a:buChar char="•"/>
            </a:pPr>
            <a:r>
              <a:rPr lang="en-US" sz="1600" dirty="0"/>
              <a:t>DBSCAN,</a:t>
            </a:r>
          </a:p>
          <a:p>
            <a:pPr marL="228600" indent="-228600">
              <a:buFont typeface="Arial" panose="020B0604020202020204" pitchFamily="34" charset="0"/>
              <a:buChar char="•"/>
            </a:pPr>
            <a:r>
              <a:rPr lang="en-US" sz="1600" dirty="0"/>
              <a:t>HDBSCAN, and </a:t>
            </a:r>
          </a:p>
          <a:p>
            <a:pPr marL="228600" indent="-228600">
              <a:buFont typeface="Arial" panose="020B0604020202020204" pitchFamily="34" charset="0"/>
              <a:buChar char="•"/>
            </a:pPr>
            <a:r>
              <a:rPr lang="en-US" sz="1600" dirty="0" err="1"/>
              <a:t>Adversarially</a:t>
            </a:r>
            <a:r>
              <a:rPr lang="en-US" sz="1600" dirty="0"/>
              <a:t> Learned Anomaly Detection (ALAD), </a:t>
            </a:r>
          </a:p>
          <a:p>
            <a:pPr algn="l"/>
            <a:endParaRPr lang="en-US" sz="1600" dirty="0"/>
          </a:p>
          <a:p>
            <a:pPr algn="l"/>
            <a:r>
              <a:rPr lang="en-US" sz="1600" dirty="0"/>
              <a:t>Along with ensemble techniques like ML-Consensus and Meta-learning. These algorithms were carefully selected and integrated into a unified model to leverage their combined </a:t>
            </a:r>
            <a:r>
              <a:rPr lang="en-US" sz="1600" dirty="0" err="1"/>
              <a:t>strengths.The</a:t>
            </a:r>
            <a:r>
              <a:rPr lang="en-US" sz="1600" dirty="0"/>
              <a:t> implementation involved extensive data preprocessing and feature engineering to ensure data quality. Rigorous testing and validation demonstrated the model's effectiveness in accurately detecting outliers, leading to improved financial data quality and more reliable decision-making.</a:t>
            </a:r>
          </a:p>
          <a:p>
            <a:pPr algn="l"/>
            <a:endParaRPr lang="en-US" sz="1600" dirty="0"/>
          </a:p>
          <a:p>
            <a:pPr algn="l"/>
            <a:r>
              <a:rPr lang="en-US" sz="1600" dirty="0"/>
              <a:t>The solution also includes a user-friendly interface and comprehensive documentation to facilitate adoption and knowledge transfer within Bank Al </a:t>
            </a:r>
            <a:r>
              <a:rPr lang="en-US" sz="1600" dirty="0" err="1"/>
              <a:t>Maghrib.Future</a:t>
            </a:r>
            <a:r>
              <a:rPr lang="en-US" sz="1600" dirty="0"/>
              <a:t> work directions include algorithm refinement, real-time anomaly detection, scalability improvements, integration with other financial systems, and continuous learning. </a:t>
            </a:r>
          </a:p>
          <a:p>
            <a:pPr algn="l"/>
            <a:endParaRPr lang="en-US" sz="1600" dirty="0"/>
          </a:p>
          <a:p>
            <a:pPr algn="l"/>
            <a:r>
              <a:rPr lang="en-US" sz="1600" dirty="0"/>
              <a:t>These efforts aim to maintain the model's relevance and effectiveness in addressing evolving data quality challenges. Overall, this research provides a valuable contribution to the field of anomaly detection and lays a strong foundation for future advancements in data quality management at Bank Al Maghrib.</a:t>
            </a:r>
            <a:endParaRPr lang="fr-FR" sz="1600" dirty="0"/>
          </a:p>
        </p:txBody>
      </p:sp>
    </p:spTree>
    <p:extLst>
      <p:ext uri="{BB962C8B-B14F-4D97-AF65-F5344CB8AC3E}">
        <p14:creationId xmlns:p14="http://schemas.microsoft.com/office/powerpoint/2010/main" val="3481853429"/>
      </p:ext>
    </p:extLst>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211CE692-A85A-DB1D-3473-95BC7903517D}"/>
              </a:ext>
            </a:extLst>
          </p:cNvPr>
          <p:cNvPicPr>
            <a:picLocks/>
          </p:cNvPicPr>
          <p:nvPr/>
        </p:nvPicPr>
        <p:blipFill>
          <a:blip r:embed="rId2" cstate="print"/>
          <a:stretch>
            <a:fillRect/>
          </a:stretch>
        </p:blipFill>
        <p:spPr>
          <a:xfrm>
            <a:off x="167951" y="1166327"/>
            <a:ext cx="7216160" cy="3840726"/>
          </a:xfrm>
          <a:prstGeom prst="rect">
            <a:avLst/>
          </a:prstGeom>
        </p:spPr>
      </p:pic>
      <p:pic>
        <p:nvPicPr>
          <p:cNvPr id="7" name="Image 6">
            <a:extLst>
              <a:ext uri="{FF2B5EF4-FFF2-40B4-BE49-F238E27FC236}">
                <a16:creationId xmlns:a16="http://schemas.microsoft.com/office/drawing/2014/main" id="{3D3143D2-6940-FA4B-3ECC-C48F3011CC9F}"/>
              </a:ext>
            </a:extLst>
          </p:cNvPr>
          <p:cNvPicPr>
            <a:picLocks/>
          </p:cNvPicPr>
          <p:nvPr/>
        </p:nvPicPr>
        <p:blipFill>
          <a:blip r:embed="rId3" cstate="print"/>
          <a:stretch>
            <a:fillRect/>
          </a:stretch>
        </p:blipFill>
        <p:spPr>
          <a:xfrm>
            <a:off x="7669764" y="1396683"/>
            <a:ext cx="1763113" cy="991954"/>
          </a:xfrm>
          <a:prstGeom prst="rect">
            <a:avLst/>
          </a:prstGeom>
        </p:spPr>
      </p:pic>
      <p:pic>
        <p:nvPicPr>
          <p:cNvPr id="8" name="Image 7">
            <a:extLst>
              <a:ext uri="{FF2B5EF4-FFF2-40B4-BE49-F238E27FC236}">
                <a16:creationId xmlns:a16="http://schemas.microsoft.com/office/drawing/2014/main" id="{6CD59DFB-2FA2-B3EB-E651-DA4B25A658F7}"/>
              </a:ext>
            </a:extLst>
          </p:cNvPr>
          <p:cNvPicPr>
            <a:picLocks/>
          </p:cNvPicPr>
          <p:nvPr/>
        </p:nvPicPr>
        <p:blipFill>
          <a:blip r:embed="rId4" cstate="print"/>
          <a:stretch>
            <a:fillRect/>
          </a:stretch>
        </p:blipFill>
        <p:spPr>
          <a:xfrm>
            <a:off x="9850389" y="1396683"/>
            <a:ext cx="1542289" cy="991954"/>
          </a:xfrm>
          <a:prstGeom prst="rect">
            <a:avLst/>
          </a:prstGeom>
        </p:spPr>
      </p:pic>
      <p:pic>
        <p:nvPicPr>
          <p:cNvPr id="9" name="Image 8">
            <a:extLst>
              <a:ext uri="{FF2B5EF4-FFF2-40B4-BE49-F238E27FC236}">
                <a16:creationId xmlns:a16="http://schemas.microsoft.com/office/drawing/2014/main" id="{3F90FFF3-EDBB-DF8F-B9F8-5C657377FE8E}"/>
              </a:ext>
            </a:extLst>
          </p:cNvPr>
          <p:cNvPicPr>
            <a:picLocks/>
          </p:cNvPicPr>
          <p:nvPr/>
        </p:nvPicPr>
        <p:blipFill>
          <a:blip r:embed="rId5" cstate="print"/>
          <a:stretch>
            <a:fillRect/>
          </a:stretch>
        </p:blipFill>
        <p:spPr>
          <a:xfrm>
            <a:off x="7669764" y="2819400"/>
            <a:ext cx="1763430" cy="991954"/>
          </a:xfrm>
          <a:prstGeom prst="rect">
            <a:avLst/>
          </a:prstGeom>
        </p:spPr>
      </p:pic>
      <p:pic>
        <p:nvPicPr>
          <p:cNvPr id="10" name="Image 9">
            <a:extLst>
              <a:ext uri="{FF2B5EF4-FFF2-40B4-BE49-F238E27FC236}">
                <a16:creationId xmlns:a16="http://schemas.microsoft.com/office/drawing/2014/main" id="{DA588CF6-5C82-20A4-3F28-C3B88401485E}"/>
              </a:ext>
            </a:extLst>
          </p:cNvPr>
          <p:cNvPicPr>
            <a:picLocks/>
          </p:cNvPicPr>
          <p:nvPr/>
        </p:nvPicPr>
        <p:blipFill>
          <a:blip r:embed="rId6" cstate="print"/>
          <a:stretch>
            <a:fillRect/>
          </a:stretch>
        </p:blipFill>
        <p:spPr>
          <a:xfrm>
            <a:off x="9850389" y="2819400"/>
            <a:ext cx="1607603" cy="991954"/>
          </a:xfrm>
          <a:prstGeom prst="rect">
            <a:avLst/>
          </a:prstGeom>
        </p:spPr>
      </p:pic>
      <p:pic>
        <p:nvPicPr>
          <p:cNvPr id="11" name="Image 10">
            <a:extLst>
              <a:ext uri="{FF2B5EF4-FFF2-40B4-BE49-F238E27FC236}">
                <a16:creationId xmlns:a16="http://schemas.microsoft.com/office/drawing/2014/main" id="{ADCCDCE3-22DB-9ED8-3019-F7BC7781B68C}"/>
              </a:ext>
            </a:extLst>
          </p:cNvPr>
          <p:cNvPicPr>
            <a:picLocks/>
          </p:cNvPicPr>
          <p:nvPr/>
        </p:nvPicPr>
        <p:blipFill>
          <a:blip r:embed="rId7" cstate="print"/>
          <a:stretch>
            <a:fillRect/>
          </a:stretch>
        </p:blipFill>
        <p:spPr>
          <a:xfrm>
            <a:off x="8885564" y="4068128"/>
            <a:ext cx="1542289" cy="802472"/>
          </a:xfrm>
          <a:prstGeom prst="rect">
            <a:avLst/>
          </a:prstGeom>
        </p:spPr>
      </p:pic>
      <p:pic>
        <p:nvPicPr>
          <p:cNvPr id="12" name="Image 11">
            <a:extLst>
              <a:ext uri="{FF2B5EF4-FFF2-40B4-BE49-F238E27FC236}">
                <a16:creationId xmlns:a16="http://schemas.microsoft.com/office/drawing/2014/main" id="{68C647BF-CCE3-4F4C-F60F-95138F05B222}"/>
              </a:ext>
            </a:extLst>
          </p:cNvPr>
          <p:cNvPicPr>
            <a:picLocks/>
          </p:cNvPicPr>
          <p:nvPr/>
        </p:nvPicPr>
        <p:blipFill>
          <a:blip r:embed="rId8" cstate="print"/>
          <a:stretch>
            <a:fillRect/>
          </a:stretch>
        </p:blipFill>
        <p:spPr>
          <a:xfrm>
            <a:off x="9307782" y="741363"/>
            <a:ext cx="1232535" cy="514350"/>
          </a:xfrm>
          <a:prstGeom prst="rect">
            <a:avLst/>
          </a:prstGeom>
        </p:spPr>
      </p:pic>
      <p:sp>
        <p:nvSpPr>
          <p:cNvPr id="13" name="Plan">
            <a:extLst>
              <a:ext uri="{FF2B5EF4-FFF2-40B4-BE49-F238E27FC236}">
                <a16:creationId xmlns:a16="http://schemas.microsoft.com/office/drawing/2014/main" id="{CAFAC821-ECD0-6418-5E44-8AA699341C29}"/>
              </a:ext>
            </a:extLst>
          </p:cNvPr>
          <p:cNvSpPr txBox="1">
            <a:spLocks/>
          </p:cNvSpPr>
          <p:nvPr/>
        </p:nvSpPr>
        <p:spPr>
          <a:xfrm>
            <a:off x="609600" y="111585"/>
            <a:ext cx="4438261" cy="354013"/>
          </a:xfrm>
          <a:prstGeom prst="rect">
            <a:avLst/>
          </a:prstGeom>
        </p:spPr>
        <p:txBody>
          <a:bodyPr/>
          <a:lstStyle>
            <a:lvl1pPr marL="0" marR="0" indent="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1pPr>
            <a:lvl2pPr marL="0" marR="0" indent="45720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2pPr>
            <a:lvl3pPr marL="0" marR="0" indent="91440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3pPr>
            <a:lvl4pPr marL="0" marR="0" indent="137160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4pPr>
            <a:lvl5pPr marL="0" marR="0" indent="182880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5pPr>
            <a:lvl6pPr marL="0" marR="0" indent="228600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6pPr>
            <a:lvl7pPr marL="0" marR="0" indent="274320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7pPr>
            <a:lvl8pPr marL="0" marR="0" indent="320040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8pPr>
            <a:lvl9pPr marL="0" marR="0" indent="365760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9pPr>
          </a:lstStyle>
          <a:p>
            <a:pPr hangingPunct="1"/>
            <a:r>
              <a:rPr lang="fr-FR" sz="4200" dirty="0"/>
              <a:t>Workflow</a:t>
            </a:r>
          </a:p>
        </p:txBody>
      </p:sp>
      <p:sp>
        <p:nvSpPr>
          <p:cNvPr id="14" name="Plan">
            <a:extLst>
              <a:ext uri="{FF2B5EF4-FFF2-40B4-BE49-F238E27FC236}">
                <a16:creationId xmlns:a16="http://schemas.microsoft.com/office/drawing/2014/main" id="{E5B7D019-889E-A49F-F020-325D907F5405}"/>
              </a:ext>
            </a:extLst>
          </p:cNvPr>
          <p:cNvSpPr txBox="1">
            <a:spLocks/>
          </p:cNvSpPr>
          <p:nvPr/>
        </p:nvSpPr>
        <p:spPr>
          <a:xfrm>
            <a:off x="7144140" y="81956"/>
            <a:ext cx="4438261" cy="354013"/>
          </a:xfrm>
          <a:prstGeom prst="rect">
            <a:avLst/>
          </a:prstGeom>
        </p:spPr>
        <p:txBody>
          <a:bodyPr/>
          <a:lstStyle>
            <a:lvl1pPr marL="0" marR="0" indent="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1pPr>
            <a:lvl2pPr marL="0" marR="0" indent="45720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2pPr>
            <a:lvl3pPr marL="0" marR="0" indent="91440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3pPr>
            <a:lvl4pPr marL="0" marR="0" indent="137160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4pPr>
            <a:lvl5pPr marL="0" marR="0" indent="182880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5pPr>
            <a:lvl6pPr marL="0" marR="0" indent="228600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6pPr>
            <a:lvl7pPr marL="0" marR="0" indent="274320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7pPr>
            <a:lvl8pPr marL="0" marR="0" indent="320040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8pPr>
            <a:lvl9pPr marL="0" marR="0" indent="3657600" algn="ctr" defTabSz="2438400" rtl="0" latinLnBrk="0">
              <a:lnSpc>
                <a:spcPct val="80000"/>
              </a:lnSpc>
              <a:spcBef>
                <a:spcPts val="0"/>
              </a:spcBef>
              <a:spcAft>
                <a:spcPts val="0"/>
              </a:spcAft>
              <a:buClrTx/>
              <a:buSzTx/>
              <a:buFontTx/>
              <a:buNone/>
              <a:tabLst/>
              <a:defRPr sz="8400" b="1" i="0" u="none" strike="noStrike" cap="none" spc="-84" baseline="0">
                <a:solidFill>
                  <a:srgbClr val="000000"/>
                </a:solidFill>
                <a:uFillTx/>
                <a:latin typeface="+mn-lt"/>
                <a:ea typeface="+mn-ea"/>
                <a:cs typeface="+mn-cs"/>
                <a:sym typeface="Times New Roman"/>
              </a:defRPr>
            </a:lvl9pPr>
          </a:lstStyle>
          <a:p>
            <a:pPr hangingPunct="1"/>
            <a:r>
              <a:rPr lang="fr-FR" sz="4200" dirty="0"/>
              <a:t>TOOLS</a:t>
            </a:r>
          </a:p>
        </p:txBody>
      </p:sp>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Entreprises à fin 2023"/>
          <p:cNvSpPr txBox="1">
            <a:spLocks noGrp="1"/>
          </p:cNvSpPr>
          <p:nvPr>
            <p:ph type="body" idx="21"/>
          </p:nvPr>
        </p:nvSpPr>
        <p:spPr>
          <a:xfrm>
            <a:off x="1570382" y="4588230"/>
            <a:ext cx="2037727" cy="286994"/>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normAutofit fontScale="32500" lnSpcReduction="20000"/>
          </a:bodyPr>
          <a:lstStyle>
            <a:lvl1pPr defTabSz="635634">
              <a:defRPr sz="3387" b="1" spc="-33">
                <a:latin typeface="+mn-lt"/>
                <a:ea typeface="+mn-ea"/>
                <a:cs typeface="+mn-cs"/>
                <a:sym typeface="Times New Roman"/>
              </a:defRPr>
            </a:lvl1pPr>
          </a:lstStyle>
          <a:p>
            <a:r>
              <a:rPr lang="fr-FR" dirty="0"/>
              <a:t>Non-</a:t>
            </a:r>
            <a:r>
              <a:rPr lang="fr-FR" dirty="0" err="1"/>
              <a:t>financial</a:t>
            </a:r>
            <a:r>
              <a:rPr lang="fr-FR" dirty="0"/>
              <a:t> </a:t>
            </a:r>
            <a:r>
              <a:rPr lang="fr-FR" dirty="0" err="1"/>
              <a:t>companies</a:t>
            </a:r>
            <a:r>
              <a:rPr lang="fr-FR" dirty="0"/>
              <a:t> </a:t>
            </a:r>
            <a:r>
              <a:rPr dirty="0"/>
              <a:t>2023</a:t>
            </a:r>
          </a:p>
        </p:txBody>
      </p:sp>
      <p:sp>
        <p:nvSpPr>
          <p:cNvPr id="179" name="93 517"/>
          <p:cNvSpPr txBox="1">
            <a:spLocks noGrp="1"/>
          </p:cNvSpPr>
          <p:nvPr>
            <p:ph type="body" sz="quarter" idx="1"/>
          </p:nvPr>
        </p:nvSpPr>
        <p:spPr>
          <a:xfrm>
            <a:off x="954077" y="3561396"/>
            <a:ext cx="3270336" cy="958228"/>
          </a:xfrm>
          <a:prstGeom prst="rect">
            <a:avLst/>
          </a:prstGeom>
        </p:spPr>
        <p:txBody>
          <a:bodyPr>
            <a:normAutofit fontScale="55000" lnSpcReduction="20000"/>
          </a:bodyPr>
          <a:lstStyle>
            <a:lvl1pPr defTabSz="1389888">
              <a:defRPr sz="12768"/>
            </a:lvl1pPr>
          </a:lstStyle>
          <a:p>
            <a:r>
              <a:rPr lang="fr-FR" dirty="0"/>
              <a:t>252 000</a:t>
            </a:r>
            <a:endParaRPr dirty="0"/>
          </a:p>
        </p:txBody>
      </p:sp>
      <p:sp>
        <p:nvSpPr>
          <p:cNvPr id="180" name="Apartment Building"/>
          <p:cNvSpPr/>
          <p:nvPr/>
        </p:nvSpPr>
        <p:spPr>
          <a:xfrm>
            <a:off x="1741510" y="1982776"/>
            <a:ext cx="1695471" cy="134471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535"/>
                </a:lnTo>
                <a:lnTo>
                  <a:pt x="651" y="1535"/>
                </a:lnTo>
                <a:lnTo>
                  <a:pt x="651" y="18128"/>
                </a:lnTo>
                <a:lnTo>
                  <a:pt x="7648" y="18128"/>
                </a:lnTo>
                <a:lnTo>
                  <a:pt x="7648" y="18831"/>
                </a:lnTo>
                <a:lnTo>
                  <a:pt x="651" y="18831"/>
                </a:lnTo>
                <a:lnTo>
                  <a:pt x="651" y="21600"/>
                </a:lnTo>
                <a:lnTo>
                  <a:pt x="6775" y="21600"/>
                </a:lnTo>
                <a:lnTo>
                  <a:pt x="8773" y="21600"/>
                </a:lnTo>
                <a:lnTo>
                  <a:pt x="9152" y="21600"/>
                </a:lnTo>
                <a:lnTo>
                  <a:pt x="9152" y="18128"/>
                </a:lnTo>
                <a:lnTo>
                  <a:pt x="10545" y="18128"/>
                </a:lnTo>
                <a:lnTo>
                  <a:pt x="10545" y="21600"/>
                </a:lnTo>
                <a:lnTo>
                  <a:pt x="11148" y="21600"/>
                </a:lnTo>
                <a:lnTo>
                  <a:pt x="11148" y="18128"/>
                </a:lnTo>
                <a:lnTo>
                  <a:pt x="12549" y="18128"/>
                </a:lnTo>
                <a:lnTo>
                  <a:pt x="12549" y="21600"/>
                </a:lnTo>
                <a:lnTo>
                  <a:pt x="12829" y="21600"/>
                </a:lnTo>
                <a:lnTo>
                  <a:pt x="14896" y="21600"/>
                </a:lnTo>
                <a:lnTo>
                  <a:pt x="20950" y="21600"/>
                </a:lnTo>
                <a:lnTo>
                  <a:pt x="20950" y="18831"/>
                </a:lnTo>
                <a:lnTo>
                  <a:pt x="13969" y="18831"/>
                </a:lnTo>
                <a:lnTo>
                  <a:pt x="13969" y="18128"/>
                </a:lnTo>
                <a:lnTo>
                  <a:pt x="20950" y="18128"/>
                </a:lnTo>
                <a:lnTo>
                  <a:pt x="20950" y="1535"/>
                </a:lnTo>
                <a:lnTo>
                  <a:pt x="21600" y="1535"/>
                </a:lnTo>
                <a:lnTo>
                  <a:pt x="21600" y="0"/>
                </a:lnTo>
                <a:lnTo>
                  <a:pt x="12178" y="0"/>
                </a:lnTo>
                <a:lnTo>
                  <a:pt x="12178" y="1535"/>
                </a:lnTo>
                <a:lnTo>
                  <a:pt x="12829" y="1535"/>
                </a:lnTo>
                <a:lnTo>
                  <a:pt x="12829" y="4086"/>
                </a:lnTo>
                <a:lnTo>
                  <a:pt x="8773" y="4086"/>
                </a:lnTo>
                <a:lnTo>
                  <a:pt x="8773" y="1535"/>
                </a:lnTo>
                <a:lnTo>
                  <a:pt x="9424" y="1535"/>
                </a:lnTo>
                <a:lnTo>
                  <a:pt x="9424" y="0"/>
                </a:lnTo>
                <a:lnTo>
                  <a:pt x="0" y="0"/>
                </a:lnTo>
                <a:close/>
                <a:moveTo>
                  <a:pt x="1764" y="1535"/>
                </a:moveTo>
                <a:lnTo>
                  <a:pt x="2746" y="1535"/>
                </a:lnTo>
                <a:lnTo>
                  <a:pt x="2746" y="3819"/>
                </a:lnTo>
                <a:lnTo>
                  <a:pt x="1764" y="3819"/>
                </a:lnTo>
                <a:lnTo>
                  <a:pt x="1764" y="1535"/>
                </a:lnTo>
                <a:close/>
                <a:moveTo>
                  <a:pt x="4216" y="1535"/>
                </a:moveTo>
                <a:lnTo>
                  <a:pt x="5196" y="1535"/>
                </a:lnTo>
                <a:lnTo>
                  <a:pt x="5196" y="3819"/>
                </a:lnTo>
                <a:lnTo>
                  <a:pt x="4216" y="3819"/>
                </a:lnTo>
                <a:lnTo>
                  <a:pt x="4216" y="1535"/>
                </a:lnTo>
                <a:close/>
                <a:moveTo>
                  <a:pt x="6666" y="1535"/>
                </a:moveTo>
                <a:lnTo>
                  <a:pt x="7648" y="1535"/>
                </a:lnTo>
                <a:lnTo>
                  <a:pt x="7648" y="3819"/>
                </a:lnTo>
                <a:lnTo>
                  <a:pt x="6666" y="3819"/>
                </a:lnTo>
                <a:lnTo>
                  <a:pt x="6666" y="1535"/>
                </a:lnTo>
                <a:close/>
                <a:moveTo>
                  <a:pt x="13967" y="1535"/>
                </a:moveTo>
                <a:lnTo>
                  <a:pt x="14949" y="1535"/>
                </a:lnTo>
                <a:lnTo>
                  <a:pt x="14949" y="3819"/>
                </a:lnTo>
                <a:lnTo>
                  <a:pt x="13967" y="3819"/>
                </a:lnTo>
                <a:lnTo>
                  <a:pt x="13967" y="1535"/>
                </a:lnTo>
                <a:close/>
                <a:moveTo>
                  <a:pt x="16419" y="1535"/>
                </a:moveTo>
                <a:lnTo>
                  <a:pt x="17399" y="1535"/>
                </a:lnTo>
                <a:lnTo>
                  <a:pt x="17399" y="3819"/>
                </a:lnTo>
                <a:lnTo>
                  <a:pt x="16419" y="3819"/>
                </a:lnTo>
                <a:lnTo>
                  <a:pt x="16419" y="1535"/>
                </a:lnTo>
                <a:close/>
                <a:moveTo>
                  <a:pt x="18870" y="1535"/>
                </a:moveTo>
                <a:lnTo>
                  <a:pt x="19852" y="1535"/>
                </a:lnTo>
                <a:lnTo>
                  <a:pt x="19852" y="3819"/>
                </a:lnTo>
                <a:lnTo>
                  <a:pt x="18870" y="3819"/>
                </a:lnTo>
                <a:lnTo>
                  <a:pt x="18870" y="1535"/>
                </a:lnTo>
                <a:close/>
                <a:moveTo>
                  <a:pt x="1764" y="5829"/>
                </a:moveTo>
                <a:lnTo>
                  <a:pt x="2746" y="5829"/>
                </a:lnTo>
                <a:lnTo>
                  <a:pt x="2746" y="8112"/>
                </a:lnTo>
                <a:lnTo>
                  <a:pt x="1764" y="8112"/>
                </a:lnTo>
                <a:lnTo>
                  <a:pt x="1764" y="5829"/>
                </a:lnTo>
                <a:close/>
                <a:moveTo>
                  <a:pt x="4216" y="5829"/>
                </a:moveTo>
                <a:lnTo>
                  <a:pt x="5196" y="5829"/>
                </a:lnTo>
                <a:lnTo>
                  <a:pt x="5196" y="8112"/>
                </a:lnTo>
                <a:lnTo>
                  <a:pt x="4216" y="8112"/>
                </a:lnTo>
                <a:lnTo>
                  <a:pt x="4216" y="5829"/>
                </a:lnTo>
                <a:close/>
                <a:moveTo>
                  <a:pt x="6666" y="5829"/>
                </a:moveTo>
                <a:lnTo>
                  <a:pt x="7648" y="5829"/>
                </a:lnTo>
                <a:lnTo>
                  <a:pt x="7648" y="8112"/>
                </a:lnTo>
                <a:lnTo>
                  <a:pt x="6666" y="8112"/>
                </a:lnTo>
                <a:lnTo>
                  <a:pt x="6666" y="5829"/>
                </a:lnTo>
                <a:close/>
                <a:moveTo>
                  <a:pt x="9152" y="5829"/>
                </a:moveTo>
                <a:lnTo>
                  <a:pt x="10134" y="5829"/>
                </a:lnTo>
                <a:lnTo>
                  <a:pt x="10134" y="8112"/>
                </a:lnTo>
                <a:lnTo>
                  <a:pt x="9152" y="8112"/>
                </a:lnTo>
                <a:lnTo>
                  <a:pt x="9152" y="5829"/>
                </a:lnTo>
                <a:close/>
                <a:moveTo>
                  <a:pt x="11567" y="5829"/>
                </a:moveTo>
                <a:lnTo>
                  <a:pt x="12549" y="5829"/>
                </a:lnTo>
                <a:lnTo>
                  <a:pt x="12549" y="8112"/>
                </a:lnTo>
                <a:lnTo>
                  <a:pt x="11567" y="8112"/>
                </a:lnTo>
                <a:lnTo>
                  <a:pt x="11567" y="5829"/>
                </a:lnTo>
                <a:close/>
                <a:moveTo>
                  <a:pt x="13967" y="5829"/>
                </a:moveTo>
                <a:lnTo>
                  <a:pt x="14949" y="5829"/>
                </a:lnTo>
                <a:lnTo>
                  <a:pt x="14949" y="8112"/>
                </a:lnTo>
                <a:lnTo>
                  <a:pt x="13967" y="8112"/>
                </a:lnTo>
                <a:lnTo>
                  <a:pt x="13967" y="5829"/>
                </a:lnTo>
                <a:close/>
                <a:moveTo>
                  <a:pt x="16419" y="5829"/>
                </a:moveTo>
                <a:lnTo>
                  <a:pt x="17399" y="5829"/>
                </a:lnTo>
                <a:lnTo>
                  <a:pt x="17399" y="8112"/>
                </a:lnTo>
                <a:lnTo>
                  <a:pt x="16419" y="8112"/>
                </a:lnTo>
                <a:lnTo>
                  <a:pt x="16419" y="5829"/>
                </a:lnTo>
                <a:close/>
                <a:moveTo>
                  <a:pt x="18870" y="5829"/>
                </a:moveTo>
                <a:lnTo>
                  <a:pt x="19852" y="5829"/>
                </a:lnTo>
                <a:lnTo>
                  <a:pt x="19852" y="8112"/>
                </a:lnTo>
                <a:lnTo>
                  <a:pt x="18870" y="8112"/>
                </a:lnTo>
                <a:lnTo>
                  <a:pt x="18870" y="5829"/>
                </a:lnTo>
                <a:close/>
                <a:moveTo>
                  <a:pt x="1764" y="10122"/>
                </a:moveTo>
                <a:lnTo>
                  <a:pt x="2746" y="10122"/>
                </a:lnTo>
                <a:lnTo>
                  <a:pt x="2746" y="12408"/>
                </a:lnTo>
                <a:lnTo>
                  <a:pt x="1764" y="12408"/>
                </a:lnTo>
                <a:lnTo>
                  <a:pt x="1764" y="10122"/>
                </a:lnTo>
                <a:close/>
                <a:moveTo>
                  <a:pt x="4216" y="10122"/>
                </a:moveTo>
                <a:lnTo>
                  <a:pt x="5196" y="10122"/>
                </a:lnTo>
                <a:lnTo>
                  <a:pt x="5196" y="12408"/>
                </a:lnTo>
                <a:lnTo>
                  <a:pt x="4216" y="12408"/>
                </a:lnTo>
                <a:lnTo>
                  <a:pt x="4216" y="10122"/>
                </a:lnTo>
                <a:close/>
                <a:moveTo>
                  <a:pt x="6666" y="10122"/>
                </a:moveTo>
                <a:lnTo>
                  <a:pt x="7648" y="10122"/>
                </a:lnTo>
                <a:lnTo>
                  <a:pt x="7648" y="12408"/>
                </a:lnTo>
                <a:lnTo>
                  <a:pt x="6666" y="12408"/>
                </a:lnTo>
                <a:lnTo>
                  <a:pt x="6666" y="10122"/>
                </a:lnTo>
                <a:close/>
                <a:moveTo>
                  <a:pt x="9152" y="10122"/>
                </a:moveTo>
                <a:lnTo>
                  <a:pt x="10134" y="10122"/>
                </a:lnTo>
                <a:lnTo>
                  <a:pt x="10134" y="12408"/>
                </a:lnTo>
                <a:lnTo>
                  <a:pt x="9152" y="12408"/>
                </a:lnTo>
                <a:lnTo>
                  <a:pt x="9152" y="10122"/>
                </a:lnTo>
                <a:close/>
                <a:moveTo>
                  <a:pt x="11567" y="10122"/>
                </a:moveTo>
                <a:lnTo>
                  <a:pt x="12549" y="10122"/>
                </a:lnTo>
                <a:lnTo>
                  <a:pt x="12549" y="12408"/>
                </a:lnTo>
                <a:lnTo>
                  <a:pt x="11567" y="12408"/>
                </a:lnTo>
                <a:lnTo>
                  <a:pt x="11567" y="10122"/>
                </a:lnTo>
                <a:close/>
                <a:moveTo>
                  <a:pt x="13967" y="10122"/>
                </a:moveTo>
                <a:lnTo>
                  <a:pt x="14949" y="10122"/>
                </a:lnTo>
                <a:lnTo>
                  <a:pt x="14949" y="12408"/>
                </a:lnTo>
                <a:lnTo>
                  <a:pt x="13967" y="12408"/>
                </a:lnTo>
                <a:lnTo>
                  <a:pt x="13967" y="10122"/>
                </a:lnTo>
                <a:close/>
                <a:moveTo>
                  <a:pt x="16419" y="10122"/>
                </a:moveTo>
                <a:lnTo>
                  <a:pt x="17399" y="10122"/>
                </a:lnTo>
                <a:lnTo>
                  <a:pt x="17399" y="12408"/>
                </a:lnTo>
                <a:lnTo>
                  <a:pt x="16419" y="12408"/>
                </a:lnTo>
                <a:lnTo>
                  <a:pt x="16419" y="10122"/>
                </a:lnTo>
                <a:close/>
                <a:moveTo>
                  <a:pt x="18870" y="10122"/>
                </a:moveTo>
                <a:lnTo>
                  <a:pt x="19852" y="10122"/>
                </a:lnTo>
                <a:lnTo>
                  <a:pt x="19852" y="12408"/>
                </a:lnTo>
                <a:lnTo>
                  <a:pt x="18870" y="12408"/>
                </a:lnTo>
                <a:lnTo>
                  <a:pt x="18870" y="10122"/>
                </a:lnTo>
                <a:close/>
                <a:moveTo>
                  <a:pt x="1764" y="14418"/>
                </a:moveTo>
                <a:lnTo>
                  <a:pt x="2746" y="14418"/>
                </a:lnTo>
                <a:lnTo>
                  <a:pt x="2746" y="16701"/>
                </a:lnTo>
                <a:lnTo>
                  <a:pt x="1764" y="16701"/>
                </a:lnTo>
                <a:lnTo>
                  <a:pt x="1764" y="14418"/>
                </a:lnTo>
                <a:close/>
                <a:moveTo>
                  <a:pt x="4216" y="14418"/>
                </a:moveTo>
                <a:lnTo>
                  <a:pt x="5196" y="14418"/>
                </a:lnTo>
                <a:lnTo>
                  <a:pt x="5196" y="16701"/>
                </a:lnTo>
                <a:lnTo>
                  <a:pt x="4216" y="16701"/>
                </a:lnTo>
                <a:lnTo>
                  <a:pt x="4216" y="14418"/>
                </a:lnTo>
                <a:close/>
                <a:moveTo>
                  <a:pt x="6666" y="14418"/>
                </a:moveTo>
                <a:lnTo>
                  <a:pt x="7648" y="14418"/>
                </a:lnTo>
                <a:lnTo>
                  <a:pt x="7648" y="16701"/>
                </a:lnTo>
                <a:lnTo>
                  <a:pt x="6666" y="16701"/>
                </a:lnTo>
                <a:lnTo>
                  <a:pt x="6666" y="14418"/>
                </a:lnTo>
                <a:close/>
                <a:moveTo>
                  <a:pt x="9152" y="14418"/>
                </a:moveTo>
                <a:lnTo>
                  <a:pt x="10134" y="14418"/>
                </a:lnTo>
                <a:lnTo>
                  <a:pt x="10134" y="16701"/>
                </a:lnTo>
                <a:lnTo>
                  <a:pt x="9152" y="16701"/>
                </a:lnTo>
                <a:lnTo>
                  <a:pt x="9152" y="14418"/>
                </a:lnTo>
                <a:close/>
                <a:moveTo>
                  <a:pt x="11567" y="14418"/>
                </a:moveTo>
                <a:lnTo>
                  <a:pt x="12549" y="14418"/>
                </a:lnTo>
                <a:lnTo>
                  <a:pt x="12549" y="16701"/>
                </a:lnTo>
                <a:lnTo>
                  <a:pt x="11567" y="16701"/>
                </a:lnTo>
                <a:lnTo>
                  <a:pt x="11567" y="14418"/>
                </a:lnTo>
                <a:close/>
                <a:moveTo>
                  <a:pt x="13967" y="14418"/>
                </a:moveTo>
                <a:lnTo>
                  <a:pt x="14949" y="14418"/>
                </a:lnTo>
                <a:lnTo>
                  <a:pt x="14949" y="16701"/>
                </a:lnTo>
                <a:lnTo>
                  <a:pt x="13967" y="16701"/>
                </a:lnTo>
                <a:lnTo>
                  <a:pt x="13967" y="14418"/>
                </a:lnTo>
                <a:close/>
                <a:moveTo>
                  <a:pt x="16419" y="14418"/>
                </a:moveTo>
                <a:lnTo>
                  <a:pt x="17399" y="14418"/>
                </a:lnTo>
                <a:lnTo>
                  <a:pt x="17399" y="16701"/>
                </a:lnTo>
                <a:lnTo>
                  <a:pt x="16419" y="16701"/>
                </a:lnTo>
                <a:lnTo>
                  <a:pt x="16419" y="14418"/>
                </a:lnTo>
                <a:close/>
                <a:moveTo>
                  <a:pt x="18870" y="14418"/>
                </a:moveTo>
                <a:lnTo>
                  <a:pt x="19852" y="14418"/>
                </a:lnTo>
                <a:lnTo>
                  <a:pt x="19852" y="16701"/>
                </a:lnTo>
                <a:lnTo>
                  <a:pt x="18870" y="16701"/>
                </a:lnTo>
                <a:lnTo>
                  <a:pt x="18870" y="14418"/>
                </a:lnTo>
                <a:close/>
              </a:path>
            </a:pathLst>
          </a:custGeom>
          <a:solidFill>
            <a:srgbClr val="392160">
              <a:alpha val="70000"/>
            </a:srgbClr>
          </a:solidFill>
          <a:ln w="12700">
            <a:miter lim="400000"/>
          </a:ln>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181" name="Intégrité des données financières"/>
          <p:cNvSpPr txBox="1"/>
          <p:nvPr/>
        </p:nvSpPr>
        <p:spPr>
          <a:xfrm>
            <a:off x="6780598" y="3385581"/>
            <a:ext cx="4712967" cy="11028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2340863">
              <a:lnSpc>
                <a:spcPct val="80000"/>
              </a:lnSpc>
              <a:defRPr sz="8064" b="1"/>
            </a:lvl1pPr>
          </a:lstStyle>
          <a:p>
            <a:pPr algn="ctr"/>
            <a:r>
              <a:rPr lang="fr-FR" sz="4032" dirty="0"/>
              <a:t>Financial data </a:t>
            </a:r>
            <a:r>
              <a:rPr lang="fr-FR" sz="4032" dirty="0" err="1"/>
              <a:t>integrity</a:t>
            </a:r>
            <a:endParaRPr sz="4032" dirty="0"/>
          </a:p>
        </p:txBody>
      </p:sp>
      <p:sp>
        <p:nvSpPr>
          <p:cNvPr id="182" name="Approved Document"/>
          <p:cNvSpPr/>
          <p:nvPr/>
        </p:nvSpPr>
        <p:spPr>
          <a:xfrm>
            <a:off x="8767105" y="2280637"/>
            <a:ext cx="739952" cy="958227"/>
          </a:xfrm>
          <a:custGeom>
            <a:avLst/>
            <a:gdLst/>
            <a:ahLst/>
            <a:cxnLst>
              <a:cxn ang="0">
                <a:pos x="wd2" y="hd2"/>
              </a:cxn>
              <a:cxn ang="5400000">
                <a:pos x="wd2" y="hd2"/>
              </a:cxn>
              <a:cxn ang="10800000">
                <a:pos x="wd2" y="hd2"/>
              </a:cxn>
              <a:cxn ang="16200000">
                <a:pos x="wd2" y="hd2"/>
              </a:cxn>
            </a:cxnLst>
            <a:rect l="0" t="0" r="r" b="b"/>
            <a:pathLst>
              <a:path w="21599" h="21600" extrusionOk="0">
                <a:moveTo>
                  <a:pt x="213" y="0"/>
                </a:moveTo>
                <a:cubicBezTo>
                  <a:pt x="96" y="0"/>
                  <a:pt x="0" y="72"/>
                  <a:pt x="0" y="162"/>
                </a:cubicBezTo>
                <a:lnTo>
                  <a:pt x="0" y="21438"/>
                </a:lnTo>
                <a:cubicBezTo>
                  <a:pt x="0" y="21528"/>
                  <a:pt x="96" y="21600"/>
                  <a:pt x="213" y="21600"/>
                </a:cubicBezTo>
                <a:lnTo>
                  <a:pt x="21387" y="21600"/>
                </a:lnTo>
                <a:cubicBezTo>
                  <a:pt x="21503" y="21600"/>
                  <a:pt x="21599" y="21528"/>
                  <a:pt x="21599" y="21438"/>
                </a:cubicBezTo>
                <a:lnTo>
                  <a:pt x="21599" y="5895"/>
                </a:lnTo>
                <a:cubicBezTo>
                  <a:pt x="21600" y="5863"/>
                  <a:pt x="21564" y="5837"/>
                  <a:pt x="21522" y="5837"/>
                </a:cubicBezTo>
                <a:lnTo>
                  <a:pt x="14254" y="5837"/>
                </a:lnTo>
                <a:cubicBezTo>
                  <a:pt x="14137" y="5837"/>
                  <a:pt x="14043" y="5765"/>
                  <a:pt x="14043" y="5674"/>
                </a:cubicBezTo>
                <a:lnTo>
                  <a:pt x="14043" y="58"/>
                </a:lnTo>
                <a:cubicBezTo>
                  <a:pt x="14043" y="26"/>
                  <a:pt x="14009" y="0"/>
                  <a:pt x="13968" y="0"/>
                </a:cubicBezTo>
                <a:lnTo>
                  <a:pt x="213" y="0"/>
                </a:lnTo>
                <a:close/>
                <a:moveTo>
                  <a:pt x="15017" y="86"/>
                </a:moveTo>
                <a:cubicBezTo>
                  <a:pt x="14991" y="94"/>
                  <a:pt x="14972" y="114"/>
                  <a:pt x="14972" y="140"/>
                </a:cubicBezTo>
                <a:lnTo>
                  <a:pt x="14972" y="4958"/>
                </a:lnTo>
                <a:cubicBezTo>
                  <a:pt x="14972" y="5048"/>
                  <a:pt x="15065" y="5120"/>
                  <a:pt x="15182" y="5120"/>
                </a:cubicBezTo>
                <a:lnTo>
                  <a:pt x="21418" y="5120"/>
                </a:lnTo>
                <a:cubicBezTo>
                  <a:pt x="21485" y="5120"/>
                  <a:pt x="21518" y="5058"/>
                  <a:pt x="21471" y="5021"/>
                </a:cubicBezTo>
                <a:lnTo>
                  <a:pt x="15100" y="99"/>
                </a:lnTo>
                <a:cubicBezTo>
                  <a:pt x="15076" y="81"/>
                  <a:pt x="15044" y="78"/>
                  <a:pt x="15017" y="86"/>
                </a:cubicBezTo>
                <a:close/>
                <a:moveTo>
                  <a:pt x="16386" y="8273"/>
                </a:moveTo>
                <a:cubicBezTo>
                  <a:pt x="16406" y="8273"/>
                  <a:pt x="16425" y="8279"/>
                  <a:pt x="16441" y="8291"/>
                </a:cubicBezTo>
                <a:lnTo>
                  <a:pt x="18003" y="9497"/>
                </a:lnTo>
                <a:cubicBezTo>
                  <a:pt x="18034" y="9522"/>
                  <a:pt x="18034" y="9560"/>
                  <a:pt x="18003" y="9585"/>
                </a:cubicBezTo>
                <a:lnTo>
                  <a:pt x="8629" y="16827"/>
                </a:lnTo>
                <a:cubicBezTo>
                  <a:pt x="8597" y="16852"/>
                  <a:pt x="8547" y="16852"/>
                  <a:pt x="8515" y="16827"/>
                </a:cubicBezTo>
                <a:lnTo>
                  <a:pt x="3592" y="13027"/>
                </a:lnTo>
                <a:cubicBezTo>
                  <a:pt x="3560" y="13002"/>
                  <a:pt x="3560" y="12962"/>
                  <a:pt x="3592" y="12937"/>
                </a:cubicBezTo>
                <a:lnTo>
                  <a:pt x="5153" y="11731"/>
                </a:lnTo>
                <a:cubicBezTo>
                  <a:pt x="5185" y="11707"/>
                  <a:pt x="5238" y="11707"/>
                  <a:pt x="5269" y="11731"/>
                </a:cubicBezTo>
                <a:lnTo>
                  <a:pt x="8513" y="14238"/>
                </a:lnTo>
                <a:cubicBezTo>
                  <a:pt x="8545" y="14263"/>
                  <a:pt x="8595" y="14263"/>
                  <a:pt x="8627" y="14238"/>
                </a:cubicBezTo>
                <a:lnTo>
                  <a:pt x="16328" y="8291"/>
                </a:lnTo>
                <a:cubicBezTo>
                  <a:pt x="16343" y="8279"/>
                  <a:pt x="16365" y="8273"/>
                  <a:pt x="16386" y="8273"/>
                </a:cubicBezTo>
                <a:close/>
              </a:path>
            </a:pathLst>
          </a:custGeom>
          <a:solidFill>
            <a:srgbClr val="392160">
              <a:alpha val="70000"/>
            </a:srgbClr>
          </a:solidFill>
          <a:ln w="12700">
            <a:miter lim="400000"/>
          </a:ln>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183" name="Arrow 7"/>
          <p:cNvSpPr/>
          <p:nvPr/>
        </p:nvSpPr>
        <p:spPr>
          <a:xfrm rot="7233444">
            <a:off x="5132119" y="1719772"/>
            <a:ext cx="1563937" cy="2001369"/>
          </a:xfrm>
          <a:custGeom>
            <a:avLst/>
            <a:gdLst/>
            <a:ahLst/>
            <a:cxnLst>
              <a:cxn ang="0">
                <a:pos x="wd2" y="hd2"/>
              </a:cxn>
              <a:cxn ang="5400000">
                <a:pos x="wd2" y="hd2"/>
              </a:cxn>
              <a:cxn ang="10800000">
                <a:pos x="wd2" y="hd2"/>
              </a:cxn>
              <a:cxn ang="16200000">
                <a:pos x="wd2" y="hd2"/>
              </a:cxn>
            </a:cxnLst>
            <a:rect l="0" t="0" r="r" b="b"/>
            <a:pathLst>
              <a:path w="21600" h="21600" extrusionOk="0">
                <a:moveTo>
                  <a:pt x="7367" y="0"/>
                </a:moveTo>
                <a:lnTo>
                  <a:pt x="0" y="7818"/>
                </a:lnTo>
                <a:lnTo>
                  <a:pt x="4127" y="7818"/>
                </a:lnTo>
                <a:cubicBezTo>
                  <a:pt x="4127" y="7860"/>
                  <a:pt x="4125" y="7904"/>
                  <a:pt x="4125" y="7946"/>
                </a:cubicBezTo>
                <a:cubicBezTo>
                  <a:pt x="4125" y="15487"/>
                  <a:pt x="11948" y="21600"/>
                  <a:pt x="21598" y="21600"/>
                </a:cubicBezTo>
                <a:cubicBezTo>
                  <a:pt x="21598" y="21600"/>
                  <a:pt x="21600" y="21600"/>
                  <a:pt x="21600" y="21600"/>
                </a:cubicBezTo>
                <a:lnTo>
                  <a:pt x="21600" y="16556"/>
                </a:lnTo>
                <a:cubicBezTo>
                  <a:pt x="21600" y="16556"/>
                  <a:pt x="21598" y="16556"/>
                  <a:pt x="21598" y="16556"/>
                </a:cubicBezTo>
                <a:cubicBezTo>
                  <a:pt x="15512" y="16556"/>
                  <a:pt x="10578" y="12702"/>
                  <a:pt x="10578" y="7946"/>
                </a:cubicBezTo>
                <a:cubicBezTo>
                  <a:pt x="10578" y="7903"/>
                  <a:pt x="10582" y="7860"/>
                  <a:pt x="10582" y="7818"/>
                </a:cubicBezTo>
                <a:lnTo>
                  <a:pt x="14736" y="7818"/>
                </a:lnTo>
                <a:lnTo>
                  <a:pt x="7367" y="0"/>
                </a:lnTo>
                <a:close/>
              </a:path>
            </a:pathLst>
          </a:custGeom>
          <a:solidFill>
            <a:srgbClr val="392160">
              <a:alpha val="70000"/>
            </a:srgbClr>
          </a:solidFill>
          <a:ln w="12700">
            <a:miter lim="400000"/>
          </a:ln>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184" name="~ 93 517 bilans financiers"/>
          <p:cNvSpPr txBox="1"/>
          <p:nvPr/>
        </p:nvSpPr>
        <p:spPr>
          <a:xfrm>
            <a:off x="1570382" y="4943831"/>
            <a:ext cx="2037727" cy="2869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ormAutofit fontScale="85000" lnSpcReduction="10000"/>
          </a:bodyPr>
          <a:lstStyle>
            <a:lvl1pPr defTabSz="553084">
              <a:lnSpc>
                <a:spcPct val="100000"/>
              </a:lnSpc>
              <a:defRPr sz="2948" b="1" spc="-29"/>
            </a:lvl1pPr>
          </a:lstStyle>
          <a:p>
            <a:r>
              <a:rPr sz="1474" dirty="0"/>
              <a:t>~ </a:t>
            </a:r>
            <a:r>
              <a:rPr lang="fr-FR" sz="1474" dirty="0"/>
              <a:t>650 000 </a:t>
            </a:r>
            <a:r>
              <a:rPr lang="fr-FR" sz="1474" dirty="0" err="1"/>
              <a:t>financial</a:t>
            </a:r>
            <a:r>
              <a:rPr lang="fr-FR" sz="1474" dirty="0"/>
              <a:t> </a:t>
            </a:r>
            <a:r>
              <a:rPr lang="fr-FR" sz="1474" dirty="0" err="1"/>
              <a:t>statements</a:t>
            </a:r>
            <a:endParaRPr sz="1474" dirty="0"/>
          </a:p>
        </p:txBody>
      </p:sp>
      <p:sp>
        <p:nvSpPr>
          <p:cNvPr id="185" name="Slide Number"/>
          <p:cNvSpPr txBox="1">
            <a:spLocks noGrp="1"/>
          </p:cNvSpPr>
          <p:nvPr>
            <p:ph type="sldNum" sz="quarter" idx="4294967295"/>
          </p:nvPr>
        </p:nvSpPr>
        <p:spPr>
          <a:xfrm>
            <a:off x="6030151" y="6350000"/>
            <a:ext cx="131700"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6</a:t>
            </a:fld>
            <a:endParaRPr/>
          </a:p>
        </p:txBody>
      </p:sp>
      <p:pic>
        <p:nvPicPr>
          <p:cNvPr id="186" name="Image" descr="Image"/>
          <p:cNvPicPr>
            <a:picLocks noChangeAspect="1"/>
          </p:cNvPicPr>
          <p:nvPr/>
        </p:nvPicPr>
        <p:blipFill>
          <a:blip r:embed="rId2">
            <a:alphaModFix amt="10000"/>
          </a:blip>
          <a:srcRect l="3673" t="10118" r="3673" b="5149"/>
          <a:stretch>
            <a:fillRect/>
          </a:stretch>
        </p:blipFill>
        <p:spPr>
          <a:xfrm>
            <a:off x="7202140" y="2744738"/>
            <a:ext cx="4933790" cy="408622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Intégrité des données financières"/>
          <p:cNvSpPr txBox="1"/>
          <p:nvPr/>
        </p:nvSpPr>
        <p:spPr>
          <a:xfrm>
            <a:off x="430598" y="3639581"/>
            <a:ext cx="4712967" cy="11028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2340863">
              <a:lnSpc>
                <a:spcPct val="80000"/>
              </a:lnSpc>
              <a:defRPr sz="8064" b="1"/>
            </a:lvl1pPr>
          </a:lstStyle>
          <a:p>
            <a:pPr algn="ctr"/>
            <a:r>
              <a:rPr lang="fr-FR" sz="4032" dirty="0"/>
              <a:t>Financial data </a:t>
            </a:r>
            <a:r>
              <a:rPr lang="fr-FR" sz="4032" dirty="0" err="1"/>
              <a:t>integrity</a:t>
            </a:r>
            <a:endParaRPr sz="4032" dirty="0"/>
          </a:p>
        </p:txBody>
      </p:sp>
      <p:sp>
        <p:nvSpPr>
          <p:cNvPr id="189" name="Approved Document"/>
          <p:cNvSpPr/>
          <p:nvPr/>
        </p:nvSpPr>
        <p:spPr>
          <a:xfrm>
            <a:off x="2417105" y="2331920"/>
            <a:ext cx="739952" cy="958227"/>
          </a:xfrm>
          <a:custGeom>
            <a:avLst/>
            <a:gdLst/>
            <a:ahLst/>
            <a:cxnLst>
              <a:cxn ang="0">
                <a:pos x="wd2" y="hd2"/>
              </a:cxn>
              <a:cxn ang="5400000">
                <a:pos x="wd2" y="hd2"/>
              </a:cxn>
              <a:cxn ang="10800000">
                <a:pos x="wd2" y="hd2"/>
              </a:cxn>
              <a:cxn ang="16200000">
                <a:pos x="wd2" y="hd2"/>
              </a:cxn>
            </a:cxnLst>
            <a:rect l="0" t="0" r="r" b="b"/>
            <a:pathLst>
              <a:path w="21599" h="21600" extrusionOk="0">
                <a:moveTo>
                  <a:pt x="213" y="0"/>
                </a:moveTo>
                <a:cubicBezTo>
                  <a:pt x="96" y="0"/>
                  <a:pt x="0" y="72"/>
                  <a:pt x="0" y="162"/>
                </a:cubicBezTo>
                <a:lnTo>
                  <a:pt x="0" y="21438"/>
                </a:lnTo>
                <a:cubicBezTo>
                  <a:pt x="0" y="21528"/>
                  <a:pt x="96" y="21600"/>
                  <a:pt x="213" y="21600"/>
                </a:cubicBezTo>
                <a:lnTo>
                  <a:pt x="21387" y="21600"/>
                </a:lnTo>
                <a:cubicBezTo>
                  <a:pt x="21503" y="21600"/>
                  <a:pt x="21599" y="21528"/>
                  <a:pt x="21599" y="21438"/>
                </a:cubicBezTo>
                <a:lnTo>
                  <a:pt x="21599" y="5895"/>
                </a:lnTo>
                <a:cubicBezTo>
                  <a:pt x="21600" y="5863"/>
                  <a:pt x="21564" y="5837"/>
                  <a:pt x="21522" y="5837"/>
                </a:cubicBezTo>
                <a:lnTo>
                  <a:pt x="14254" y="5837"/>
                </a:lnTo>
                <a:cubicBezTo>
                  <a:pt x="14137" y="5837"/>
                  <a:pt x="14043" y="5765"/>
                  <a:pt x="14043" y="5674"/>
                </a:cubicBezTo>
                <a:lnTo>
                  <a:pt x="14043" y="58"/>
                </a:lnTo>
                <a:cubicBezTo>
                  <a:pt x="14043" y="26"/>
                  <a:pt x="14009" y="0"/>
                  <a:pt x="13968" y="0"/>
                </a:cubicBezTo>
                <a:lnTo>
                  <a:pt x="213" y="0"/>
                </a:lnTo>
                <a:close/>
                <a:moveTo>
                  <a:pt x="15017" y="86"/>
                </a:moveTo>
                <a:cubicBezTo>
                  <a:pt x="14991" y="94"/>
                  <a:pt x="14972" y="114"/>
                  <a:pt x="14972" y="140"/>
                </a:cubicBezTo>
                <a:lnTo>
                  <a:pt x="14972" y="4958"/>
                </a:lnTo>
                <a:cubicBezTo>
                  <a:pt x="14972" y="5048"/>
                  <a:pt x="15065" y="5120"/>
                  <a:pt x="15182" y="5120"/>
                </a:cubicBezTo>
                <a:lnTo>
                  <a:pt x="21418" y="5120"/>
                </a:lnTo>
                <a:cubicBezTo>
                  <a:pt x="21485" y="5120"/>
                  <a:pt x="21518" y="5058"/>
                  <a:pt x="21471" y="5021"/>
                </a:cubicBezTo>
                <a:lnTo>
                  <a:pt x="15100" y="99"/>
                </a:lnTo>
                <a:cubicBezTo>
                  <a:pt x="15076" y="81"/>
                  <a:pt x="15044" y="78"/>
                  <a:pt x="15017" y="86"/>
                </a:cubicBezTo>
                <a:close/>
                <a:moveTo>
                  <a:pt x="16386" y="8273"/>
                </a:moveTo>
                <a:cubicBezTo>
                  <a:pt x="16406" y="8273"/>
                  <a:pt x="16425" y="8279"/>
                  <a:pt x="16441" y="8291"/>
                </a:cubicBezTo>
                <a:lnTo>
                  <a:pt x="18003" y="9497"/>
                </a:lnTo>
                <a:cubicBezTo>
                  <a:pt x="18034" y="9522"/>
                  <a:pt x="18034" y="9560"/>
                  <a:pt x="18003" y="9585"/>
                </a:cubicBezTo>
                <a:lnTo>
                  <a:pt x="8629" y="16827"/>
                </a:lnTo>
                <a:cubicBezTo>
                  <a:pt x="8597" y="16852"/>
                  <a:pt x="8547" y="16852"/>
                  <a:pt x="8515" y="16827"/>
                </a:cubicBezTo>
                <a:lnTo>
                  <a:pt x="3592" y="13027"/>
                </a:lnTo>
                <a:cubicBezTo>
                  <a:pt x="3560" y="13002"/>
                  <a:pt x="3560" y="12962"/>
                  <a:pt x="3592" y="12937"/>
                </a:cubicBezTo>
                <a:lnTo>
                  <a:pt x="5153" y="11731"/>
                </a:lnTo>
                <a:cubicBezTo>
                  <a:pt x="5185" y="11707"/>
                  <a:pt x="5238" y="11707"/>
                  <a:pt x="5269" y="11731"/>
                </a:cubicBezTo>
                <a:lnTo>
                  <a:pt x="8513" y="14238"/>
                </a:lnTo>
                <a:cubicBezTo>
                  <a:pt x="8545" y="14263"/>
                  <a:pt x="8595" y="14263"/>
                  <a:pt x="8627" y="14238"/>
                </a:cubicBezTo>
                <a:lnTo>
                  <a:pt x="16328" y="8291"/>
                </a:lnTo>
                <a:cubicBezTo>
                  <a:pt x="16343" y="8279"/>
                  <a:pt x="16365" y="8273"/>
                  <a:pt x="16386" y="8273"/>
                </a:cubicBezTo>
                <a:close/>
              </a:path>
            </a:pathLst>
          </a:custGeom>
          <a:solidFill>
            <a:srgbClr val="392160">
              <a:alpha val="70000"/>
            </a:srgbClr>
          </a:solidFill>
          <a:ln w="12700">
            <a:miter lim="400000"/>
          </a:ln>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190" name="Arrow 7"/>
          <p:cNvSpPr/>
          <p:nvPr/>
        </p:nvSpPr>
        <p:spPr>
          <a:xfrm rot="7233444">
            <a:off x="5322619" y="1494672"/>
            <a:ext cx="1563937" cy="2001369"/>
          </a:xfrm>
          <a:custGeom>
            <a:avLst/>
            <a:gdLst/>
            <a:ahLst/>
            <a:cxnLst>
              <a:cxn ang="0">
                <a:pos x="wd2" y="hd2"/>
              </a:cxn>
              <a:cxn ang="5400000">
                <a:pos x="wd2" y="hd2"/>
              </a:cxn>
              <a:cxn ang="10800000">
                <a:pos x="wd2" y="hd2"/>
              </a:cxn>
              <a:cxn ang="16200000">
                <a:pos x="wd2" y="hd2"/>
              </a:cxn>
            </a:cxnLst>
            <a:rect l="0" t="0" r="r" b="b"/>
            <a:pathLst>
              <a:path w="21600" h="21600" extrusionOk="0">
                <a:moveTo>
                  <a:pt x="7367" y="0"/>
                </a:moveTo>
                <a:lnTo>
                  <a:pt x="0" y="7818"/>
                </a:lnTo>
                <a:lnTo>
                  <a:pt x="4127" y="7818"/>
                </a:lnTo>
                <a:cubicBezTo>
                  <a:pt x="4127" y="7860"/>
                  <a:pt x="4125" y="7904"/>
                  <a:pt x="4125" y="7946"/>
                </a:cubicBezTo>
                <a:cubicBezTo>
                  <a:pt x="4125" y="15487"/>
                  <a:pt x="11948" y="21600"/>
                  <a:pt x="21598" y="21600"/>
                </a:cubicBezTo>
                <a:cubicBezTo>
                  <a:pt x="21598" y="21600"/>
                  <a:pt x="21600" y="21600"/>
                  <a:pt x="21600" y="21600"/>
                </a:cubicBezTo>
                <a:lnTo>
                  <a:pt x="21600" y="16556"/>
                </a:lnTo>
                <a:cubicBezTo>
                  <a:pt x="21600" y="16556"/>
                  <a:pt x="21598" y="16556"/>
                  <a:pt x="21598" y="16556"/>
                </a:cubicBezTo>
                <a:cubicBezTo>
                  <a:pt x="15512" y="16556"/>
                  <a:pt x="10578" y="12702"/>
                  <a:pt x="10578" y="7946"/>
                </a:cubicBezTo>
                <a:cubicBezTo>
                  <a:pt x="10578" y="7903"/>
                  <a:pt x="10582" y="7860"/>
                  <a:pt x="10582" y="7818"/>
                </a:cubicBezTo>
                <a:lnTo>
                  <a:pt x="14736" y="7818"/>
                </a:lnTo>
                <a:lnTo>
                  <a:pt x="7367" y="0"/>
                </a:lnTo>
                <a:close/>
              </a:path>
            </a:pathLst>
          </a:custGeom>
          <a:solidFill>
            <a:srgbClr val="392160">
              <a:alpha val="70000"/>
            </a:srgbClr>
          </a:solidFill>
          <a:ln w="12700">
            <a:miter lim="400000"/>
          </a:ln>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191" name="Stratégie de gouvernance adéquate"/>
          <p:cNvSpPr txBox="1"/>
          <p:nvPr/>
        </p:nvSpPr>
        <p:spPr>
          <a:xfrm>
            <a:off x="7010715" y="3639581"/>
            <a:ext cx="4712967" cy="11028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a:bodyPr>
          <a:lstStyle>
            <a:lvl1pPr defTabSz="2218944">
              <a:lnSpc>
                <a:spcPct val="80000"/>
              </a:lnSpc>
              <a:defRPr sz="7644" b="1"/>
            </a:lvl1pPr>
          </a:lstStyle>
          <a:p>
            <a:pPr algn="ctr"/>
            <a:r>
              <a:rPr lang="fr-FR" sz="3822" dirty="0" err="1"/>
              <a:t>Appropriate</a:t>
            </a:r>
            <a:r>
              <a:rPr lang="fr-FR" sz="3822" dirty="0"/>
              <a:t> </a:t>
            </a:r>
            <a:r>
              <a:rPr lang="fr-FR" sz="3822" dirty="0" err="1"/>
              <a:t>governance</a:t>
            </a:r>
            <a:r>
              <a:rPr lang="fr-FR" sz="3822" dirty="0"/>
              <a:t> </a:t>
            </a:r>
            <a:r>
              <a:rPr lang="fr-FR" sz="3822" dirty="0" err="1"/>
              <a:t>strategy</a:t>
            </a:r>
            <a:endParaRPr sz="3822" dirty="0"/>
          </a:p>
        </p:txBody>
      </p:sp>
      <p:grpSp>
        <p:nvGrpSpPr>
          <p:cNvPr id="196" name="Group"/>
          <p:cNvGrpSpPr/>
          <p:nvPr/>
        </p:nvGrpSpPr>
        <p:grpSpPr>
          <a:xfrm>
            <a:off x="8732769" y="2050973"/>
            <a:ext cx="1157045" cy="1520121"/>
            <a:chOff x="0" y="0"/>
            <a:chExt cx="2314088" cy="3040240"/>
          </a:xfrm>
        </p:grpSpPr>
        <p:sp>
          <p:nvSpPr>
            <p:cNvPr id="192" name="Puzzle Piece"/>
            <p:cNvSpPr/>
            <p:nvPr/>
          </p:nvSpPr>
          <p:spPr>
            <a:xfrm>
              <a:off x="0" y="1767966"/>
              <a:ext cx="1267718" cy="1272275"/>
            </a:xfrm>
            <a:custGeom>
              <a:avLst/>
              <a:gdLst/>
              <a:ahLst/>
              <a:cxnLst>
                <a:cxn ang="0">
                  <a:pos x="wd2" y="hd2"/>
                </a:cxn>
                <a:cxn ang="5400000">
                  <a:pos x="wd2" y="hd2"/>
                </a:cxn>
                <a:cxn ang="10800000">
                  <a:pos x="wd2" y="hd2"/>
                </a:cxn>
                <a:cxn ang="16200000">
                  <a:pos x="wd2" y="hd2"/>
                </a:cxn>
              </a:cxnLst>
              <a:rect l="0" t="0" r="r" b="b"/>
              <a:pathLst>
                <a:path w="21600" h="21600" extrusionOk="0">
                  <a:moveTo>
                    <a:pt x="559" y="0"/>
                  </a:moveTo>
                  <a:cubicBezTo>
                    <a:pt x="251" y="0"/>
                    <a:pt x="0" y="250"/>
                    <a:pt x="0" y="557"/>
                  </a:cubicBezTo>
                  <a:lnTo>
                    <a:pt x="0" y="15411"/>
                  </a:lnTo>
                  <a:cubicBezTo>
                    <a:pt x="0" y="15717"/>
                    <a:pt x="251" y="15967"/>
                    <a:pt x="559" y="15967"/>
                  </a:cubicBezTo>
                  <a:lnTo>
                    <a:pt x="5699" y="15967"/>
                  </a:lnTo>
                  <a:cubicBezTo>
                    <a:pt x="6442" y="16247"/>
                    <a:pt x="6547" y="16971"/>
                    <a:pt x="6548" y="16971"/>
                  </a:cubicBezTo>
                  <a:cubicBezTo>
                    <a:pt x="6592" y="17343"/>
                    <a:pt x="6223" y="17890"/>
                    <a:pt x="6075" y="18092"/>
                  </a:cubicBezTo>
                  <a:cubicBezTo>
                    <a:pt x="5749" y="18463"/>
                    <a:pt x="5552" y="18940"/>
                    <a:pt x="5552" y="19460"/>
                  </a:cubicBezTo>
                  <a:cubicBezTo>
                    <a:pt x="5552" y="20642"/>
                    <a:pt x="6569" y="21600"/>
                    <a:pt x="7823" y="21600"/>
                  </a:cubicBezTo>
                  <a:cubicBezTo>
                    <a:pt x="9077" y="21600"/>
                    <a:pt x="10095" y="20642"/>
                    <a:pt x="10095" y="19460"/>
                  </a:cubicBezTo>
                  <a:cubicBezTo>
                    <a:pt x="10095" y="18976"/>
                    <a:pt x="9923" y="18530"/>
                    <a:pt x="9636" y="18172"/>
                  </a:cubicBezTo>
                  <a:lnTo>
                    <a:pt x="9634" y="18170"/>
                  </a:lnTo>
                  <a:cubicBezTo>
                    <a:pt x="9604" y="18133"/>
                    <a:pt x="9050" y="17422"/>
                    <a:pt x="9104" y="16971"/>
                  </a:cubicBezTo>
                  <a:cubicBezTo>
                    <a:pt x="9104" y="16971"/>
                    <a:pt x="9211" y="16247"/>
                    <a:pt x="9955" y="15967"/>
                  </a:cubicBezTo>
                  <a:lnTo>
                    <a:pt x="15373" y="15967"/>
                  </a:lnTo>
                  <a:cubicBezTo>
                    <a:pt x="15681" y="15967"/>
                    <a:pt x="15932" y="15717"/>
                    <a:pt x="15932" y="15411"/>
                  </a:cubicBezTo>
                  <a:lnTo>
                    <a:pt x="15932" y="9979"/>
                  </a:lnTo>
                  <a:cubicBezTo>
                    <a:pt x="16201" y="9201"/>
                    <a:pt x="16953" y="9092"/>
                    <a:pt x="16953" y="9092"/>
                  </a:cubicBezTo>
                  <a:cubicBezTo>
                    <a:pt x="17326" y="9047"/>
                    <a:pt x="17877" y="9415"/>
                    <a:pt x="18080" y="9562"/>
                  </a:cubicBezTo>
                  <a:cubicBezTo>
                    <a:pt x="18452" y="9888"/>
                    <a:pt x="18930" y="10084"/>
                    <a:pt x="19452" y="10084"/>
                  </a:cubicBezTo>
                  <a:cubicBezTo>
                    <a:pt x="20639" y="10084"/>
                    <a:pt x="21600" y="9070"/>
                    <a:pt x="21600" y="7820"/>
                  </a:cubicBezTo>
                  <a:cubicBezTo>
                    <a:pt x="21600" y="6571"/>
                    <a:pt x="20639" y="5559"/>
                    <a:pt x="19452" y="5559"/>
                  </a:cubicBezTo>
                  <a:cubicBezTo>
                    <a:pt x="18965" y="5559"/>
                    <a:pt x="18518" y="5731"/>
                    <a:pt x="18157" y="6018"/>
                  </a:cubicBezTo>
                  <a:lnTo>
                    <a:pt x="18157" y="6015"/>
                  </a:lnTo>
                  <a:cubicBezTo>
                    <a:pt x="18125" y="6041"/>
                    <a:pt x="17407" y="6598"/>
                    <a:pt x="16953" y="6544"/>
                  </a:cubicBezTo>
                  <a:cubicBezTo>
                    <a:pt x="16953" y="6544"/>
                    <a:pt x="16201" y="6436"/>
                    <a:pt x="15932" y="5658"/>
                  </a:cubicBezTo>
                  <a:lnTo>
                    <a:pt x="15932" y="5036"/>
                  </a:lnTo>
                  <a:lnTo>
                    <a:pt x="15932" y="557"/>
                  </a:lnTo>
                  <a:cubicBezTo>
                    <a:pt x="15932" y="250"/>
                    <a:pt x="15681" y="0"/>
                    <a:pt x="15373" y="0"/>
                  </a:cubicBezTo>
                  <a:lnTo>
                    <a:pt x="9592" y="0"/>
                  </a:lnTo>
                  <a:cubicBezTo>
                    <a:pt x="9174" y="329"/>
                    <a:pt x="9104" y="800"/>
                    <a:pt x="9104" y="800"/>
                  </a:cubicBezTo>
                  <a:cubicBezTo>
                    <a:pt x="9050" y="1253"/>
                    <a:pt x="9609" y="1969"/>
                    <a:pt x="9636" y="2001"/>
                  </a:cubicBezTo>
                  <a:lnTo>
                    <a:pt x="9634" y="2001"/>
                  </a:lnTo>
                  <a:cubicBezTo>
                    <a:pt x="9922" y="2360"/>
                    <a:pt x="10095" y="2804"/>
                    <a:pt x="10095" y="3289"/>
                  </a:cubicBezTo>
                  <a:cubicBezTo>
                    <a:pt x="10095" y="4471"/>
                    <a:pt x="9077" y="5431"/>
                    <a:pt x="7823" y="5431"/>
                  </a:cubicBezTo>
                  <a:cubicBezTo>
                    <a:pt x="6569" y="5431"/>
                    <a:pt x="5552" y="4471"/>
                    <a:pt x="5552" y="3289"/>
                  </a:cubicBezTo>
                  <a:cubicBezTo>
                    <a:pt x="5552" y="2769"/>
                    <a:pt x="5749" y="2294"/>
                    <a:pt x="6075" y="1924"/>
                  </a:cubicBezTo>
                  <a:cubicBezTo>
                    <a:pt x="6223" y="1721"/>
                    <a:pt x="6592" y="1172"/>
                    <a:pt x="6548" y="800"/>
                  </a:cubicBezTo>
                  <a:cubicBezTo>
                    <a:pt x="6548" y="800"/>
                    <a:pt x="6479" y="329"/>
                    <a:pt x="6062" y="0"/>
                  </a:cubicBezTo>
                  <a:lnTo>
                    <a:pt x="559" y="0"/>
                  </a:lnTo>
                  <a:close/>
                </a:path>
              </a:pathLst>
            </a:custGeom>
            <a:solidFill>
              <a:srgbClr val="392160">
                <a:alpha val="70000"/>
              </a:srgbClr>
            </a:solidFill>
            <a:ln w="12700" cap="flat">
              <a:noFill/>
              <a:miter lim="400000"/>
            </a:ln>
            <a:effectLst/>
          </p:spPr>
          <p:txBody>
            <a:bodyPr wrap="square" lIns="25400" tIns="25400" rIns="25400" bIns="25400" numCol="1" anchor="ctr">
              <a:noAutofit/>
            </a:bodyPr>
            <a:lstStyle/>
            <a:p>
              <a:pPr defTabSz="565150">
                <a:defRPr sz="3200">
                  <a:solidFill>
                    <a:srgbClr val="FFFFFF"/>
                  </a:solidFill>
                  <a:latin typeface="Graphik"/>
                  <a:ea typeface="Graphik"/>
                  <a:cs typeface="Graphik"/>
                  <a:sym typeface="Graphik"/>
                </a:defRPr>
              </a:pPr>
              <a:endParaRPr sz="1600"/>
            </a:p>
          </p:txBody>
        </p:sp>
        <p:sp>
          <p:nvSpPr>
            <p:cNvPr id="193" name="Puzzle Piece"/>
            <p:cNvSpPr/>
            <p:nvPr/>
          </p:nvSpPr>
          <p:spPr>
            <a:xfrm rot="16200000">
              <a:off x="1023557" y="1749709"/>
              <a:ext cx="1626988" cy="954076"/>
            </a:xfrm>
            <a:custGeom>
              <a:avLst/>
              <a:gdLst/>
              <a:ahLst/>
              <a:cxnLst>
                <a:cxn ang="0">
                  <a:pos x="wd2" y="hd2"/>
                </a:cxn>
                <a:cxn ang="5400000">
                  <a:pos x="wd2" y="hd2"/>
                </a:cxn>
                <a:cxn ang="10800000">
                  <a:pos x="wd2" y="hd2"/>
                </a:cxn>
                <a:cxn ang="16200000">
                  <a:pos x="wd2" y="hd2"/>
                </a:cxn>
              </a:cxnLst>
              <a:rect l="0" t="0" r="r" b="b"/>
              <a:pathLst>
                <a:path w="21600" h="21600" extrusionOk="0">
                  <a:moveTo>
                    <a:pt x="4970" y="0"/>
                  </a:moveTo>
                  <a:cubicBezTo>
                    <a:pt x="4727" y="0"/>
                    <a:pt x="4529" y="339"/>
                    <a:pt x="4529" y="754"/>
                  </a:cubicBezTo>
                  <a:lnTo>
                    <a:pt x="4529" y="7491"/>
                  </a:lnTo>
                  <a:cubicBezTo>
                    <a:pt x="4382" y="8825"/>
                    <a:pt x="3672" y="8999"/>
                    <a:pt x="3672" y="8999"/>
                  </a:cubicBezTo>
                  <a:cubicBezTo>
                    <a:pt x="3377" y="9059"/>
                    <a:pt x="2943" y="8562"/>
                    <a:pt x="2783" y="8363"/>
                  </a:cubicBezTo>
                  <a:cubicBezTo>
                    <a:pt x="2489" y="7923"/>
                    <a:pt x="2110" y="7658"/>
                    <a:pt x="1698" y="7658"/>
                  </a:cubicBezTo>
                  <a:cubicBezTo>
                    <a:pt x="760" y="7658"/>
                    <a:pt x="0" y="9026"/>
                    <a:pt x="0" y="10717"/>
                  </a:cubicBezTo>
                  <a:cubicBezTo>
                    <a:pt x="0" y="12407"/>
                    <a:pt x="760" y="13778"/>
                    <a:pt x="1698" y="13778"/>
                  </a:cubicBezTo>
                  <a:cubicBezTo>
                    <a:pt x="2082" y="13778"/>
                    <a:pt x="2436" y="13545"/>
                    <a:pt x="2720" y="13157"/>
                  </a:cubicBezTo>
                  <a:lnTo>
                    <a:pt x="2720" y="13160"/>
                  </a:lnTo>
                  <a:cubicBezTo>
                    <a:pt x="2746" y="13124"/>
                    <a:pt x="3313" y="12370"/>
                    <a:pt x="3672" y="12443"/>
                  </a:cubicBezTo>
                  <a:cubicBezTo>
                    <a:pt x="3672" y="12443"/>
                    <a:pt x="4382" y="12617"/>
                    <a:pt x="4529" y="13951"/>
                  </a:cubicBezTo>
                  <a:lnTo>
                    <a:pt x="4529" y="20846"/>
                  </a:lnTo>
                  <a:cubicBezTo>
                    <a:pt x="4529" y="21260"/>
                    <a:pt x="4727" y="21600"/>
                    <a:pt x="4970" y="21600"/>
                  </a:cubicBezTo>
                  <a:lnTo>
                    <a:pt x="9322" y="21600"/>
                  </a:lnTo>
                  <a:cubicBezTo>
                    <a:pt x="9749" y="21162"/>
                    <a:pt x="9815" y="20388"/>
                    <a:pt x="9815" y="20388"/>
                  </a:cubicBezTo>
                  <a:cubicBezTo>
                    <a:pt x="9857" y="19778"/>
                    <a:pt x="9419" y="18814"/>
                    <a:pt x="9396" y="18765"/>
                  </a:cubicBezTo>
                  <a:lnTo>
                    <a:pt x="9394" y="18763"/>
                  </a:lnTo>
                  <a:cubicBezTo>
                    <a:pt x="9168" y="18278"/>
                    <a:pt x="9032" y="17676"/>
                    <a:pt x="9032" y="17022"/>
                  </a:cubicBezTo>
                  <a:cubicBezTo>
                    <a:pt x="9032" y="15422"/>
                    <a:pt x="9836" y="14124"/>
                    <a:pt x="10827" y="14124"/>
                  </a:cubicBezTo>
                  <a:cubicBezTo>
                    <a:pt x="11818" y="14124"/>
                    <a:pt x="12621" y="15422"/>
                    <a:pt x="12621" y="17022"/>
                  </a:cubicBezTo>
                  <a:cubicBezTo>
                    <a:pt x="12621" y="17724"/>
                    <a:pt x="12467" y="18368"/>
                    <a:pt x="12209" y="18869"/>
                  </a:cubicBezTo>
                  <a:cubicBezTo>
                    <a:pt x="12092" y="19143"/>
                    <a:pt x="11799" y="19886"/>
                    <a:pt x="11834" y="20388"/>
                  </a:cubicBezTo>
                  <a:cubicBezTo>
                    <a:pt x="11834" y="20388"/>
                    <a:pt x="11900" y="21162"/>
                    <a:pt x="12327" y="21600"/>
                  </a:cubicBezTo>
                  <a:lnTo>
                    <a:pt x="16679" y="21600"/>
                  </a:lnTo>
                  <a:cubicBezTo>
                    <a:pt x="16922" y="21600"/>
                    <a:pt x="17120" y="21261"/>
                    <a:pt x="17120" y="20846"/>
                  </a:cubicBezTo>
                  <a:lnTo>
                    <a:pt x="17120" y="13499"/>
                  </a:lnTo>
                  <a:cubicBezTo>
                    <a:pt x="17332" y="12447"/>
                    <a:pt x="17928" y="12299"/>
                    <a:pt x="17928" y="12299"/>
                  </a:cubicBezTo>
                  <a:cubicBezTo>
                    <a:pt x="18223" y="12239"/>
                    <a:pt x="18657" y="12736"/>
                    <a:pt x="18817" y="12935"/>
                  </a:cubicBezTo>
                  <a:cubicBezTo>
                    <a:pt x="19111" y="13375"/>
                    <a:pt x="19490" y="13640"/>
                    <a:pt x="19902" y="13640"/>
                  </a:cubicBezTo>
                  <a:cubicBezTo>
                    <a:pt x="20840" y="13640"/>
                    <a:pt x="21600" y="12272"/>
                    <a:pt x="21600" y="10581"/>
                  </a:cubicBezTo>
                  <a:cubicBezTo>
                    <a:pt x="21600" y="8891"/>
                    <a:pt x="20840" y="7519"/>
                    <a:pt x="19902" y="7519"/>
                  </a:cubicBezTo>
                  <a:cubicBezTo>
                    <a:pt x="19518" y="7519"/>
                    <a:pt x="19164" y="7753"/>
                    <a:pt x="18880" y="8141"/>
                  </a:cubicBezTo>
                  <a:lnTo>
                    <a:pt x="18880" y="8138"/>
                  </a:lnTo>
                  <a:cubicBezTo>
                    <a:pt x="18854" y="8174"/>
                    <a:pt x="18287" y="8928"/>
                    <a:pt x="17928" y="8855"/>
                  </a:cubicBezTo>
                  <a:cubicBezTo>
                    <a:pt x="17928" y="8855"/>
                    <a:pt x="17332" y="8707"/>
                    <a:pt x="17120" y="7655"/>
                  </a:cubicBezTo>
                  <a:lnTo>
                    <a:pt x="17120" y="6814"/>
                  </a:lnTo>
                  <a:lnTo>
                    <a:pt x="17120" y="754"/>
                  </a:lnTo>
                  <a:cubicBezTo>
                    <a:pt x="17120" y="340"/>
                    <a:pt x="16921" y="0"/>
                    <a:pt x="16678" y="0"/>
                  </a:cubicBezTo>
                  <a:lnTo>
                    <a:pt x="12110" y="0"/>
                  </a:lnTo>
                  <a:cubicBezTo>
                    <a:pt x="11780" y="445"/>
                    <a:pt x="11725" y="1085"/>
                    <a:pt x="11725" y="1085"/>
                  </a:cubicBezTo>
                  <a:cubicBezTo>
                    <a:pt x="11682" y="1697"/>
                    <a:pt x="12124" y="2664"/>
                    <a:pt x="12145" y="2708"/>
                  </a:cubicBezTo>
                  <a:lnTo>
                    <a:pt x="12142" y="2708"/>
                  </a:lnTo>
                  <a:cubicBezTo>
                    <a:pt x="12369" y="3193"/>
                    <a:pt x="12506" y="3796"/>
                    <a:pt x="12506" y="4452"/>
                  </a:cubicBezTo>
                  <a:cubicBezTo>
                    <a:pt x="12506" y="6051"/>
                    <a:pt x="11704" y="7347"/>
                    <a:pt x="10712" y="7347"/>
                  </a:cubicBezTo>
                  <a:cubicBezTo>
                    <a:pt x="9721" y="7347"/>
                    <a:pt x="8917" y="6051"/>
                    <a:pt x="8917" y="4452"/>
                  </a:cubicBezTo>
                  <a:cubicBezTo>
                    <a:pt x="8917" y="3749"/>
                    <a:pt x="9072" y="3103"/>
                    <a:pt x="9330" y="2601"/>
                  </a:cubicBezTo>
                  <a:cubicBezTo>
                    <a:pt x="9447" y="2328"/>
                    <a:pt x="9738" y="1588"/>
                    <a:pt x="9703" y="1085"/>
                  </a:cubicBezTo>
                  <a:cubicBezTo>
                    <a:pt x="9703" y="1085"/>
                    <a:pt x="9648" y="445"/>
                    <a:pt x="9318" y="0"/>
                  </a:cubicBezTo>
                  <a:lnTo>
                    <a:pt x="4970" y="0"/>
                  </a:lnTo>
                  <a:close/>
                </a:path>
              </a:pathLst>
            </a:custGeom>
            <a:solidFill>
              <a:srgbClr val="392160">
                <a:alpha val="70000"/>
              </a:srgbClr>
            </a:solidFill>
            <a:ln w="12700" cap="flat">
              <a:noFill/>
              <a:miter lim="400000"/>
            </a:ln>
            <a:effectLst/>
          </p:spPr>
          <p:txBody>
            <a:bodyPr wrap="square" lIns="25400" tIns="25400" rIns="25400" bIns="25400" numCol="1" anchor="ctr">
              <a:noAutofit/>
            </a:bodyPr>
            <a:lstStyle/>
            <a:p>
              <a:pPr defTabSz="565150">
                <a:defRPr sz="3200">
                  <a:solidFill>
                    <a:srgbClr val="FFFFFF"/>
                  </a:solidFill>
                  <a:latin typeface="Graphik"/>
                  <a:ea typeface="Graphik"/>
                  <a:cs typeface="Graphik"/>
                  <a:sym typeface="Graphik"/>
                </a:defRPr>
              </a:pPr>
              <a:endParaRPr sz="1600"/>
            </a:p>
          </p:txBody>
        </p:sp>
        <p:sp>
          <p:nvSpPr>
            <p:cNvPr id="194" name="Shape"/>
            <p:cNvSpPr/>
            <p:nvPr/>
          </p:nvSpPr>
          <p:spPr>
            <a:xfrm rot="10800000">
              <a:off x="1018688" y="0"/>
              <a:ext cx="1295401" cy="1329798"/>
            </a:xfrm>
            <a:custGeom>
              <a:avLst/>
              <a:gdLst/>
              <a:ahLst/>
              <a:cxnLst>
                <a:cxn ang="0">
                  <a:pos x="wd2" y="hd2"/>
                </a:cxn>
                <a:cxn ang="5400000">
                  <a:pos x="wd2" y="hd2"/>
                </a:cxn>
                <a:cxn ang="10800000">
                  <a:pos x="wd2" y="hd2"/>
                </a:cxn>
                <a:cxn ang="16200000">
                  <a:pos x="wd2" y="hd2"/>
                </a:cxn>
              </a:cxnLst>
              <a:rect l="0" t="0" r="r" b="b"/>
              <a:pathLst>
                <a:path w="21600" h="21600" extrusionOk="0">
                  <a:moveTo>
                    <a:pt x="559" y="0"/>
                  </a:moveTo>
                  <a:cubicBezTo>
                    <a:pt x="251" y="0"/>
                    <a:pt x="0" y="250"/>
                    <a:pt x="0" y="557"/>
                  </a:cubicBezTo>
                  <a:lnTo>
                    <a:pt x="0" y="15411"/>
                  </a:lnTo>
                  <a:cubicBezTo>
                    <a:pt x="0" y="15717"/>
                    <a:pt x="251" y="15967"/>
                    <a:pt x="559" y="15967"/>
                  </a:cubicBezTo>
                  <a:lnTo>
                    <a:pt x="5699" y="15967"/>
                  </a:lnTo>
                  <a:cubicBezTo>
                    <a:pt x="6442" y="16247"/>
                    <a:pt x="6547" y="16971"/>
                    <a:pt x="6548" y="16971"/>
                  </a:cubicBezTo>
                  <a:cubicBezTo>
                    <a:pt x="6592" y="17343"/>
                    <a:pt x="6223" y="17890"/>
                    <a:pt x="6075" y="18092"/>
                  </a:cubicBezTo>
                  <a:cubicBezTo>
                    <a:pt x="5749" y="18463"/>
                    <a:pt x="5552" y="18940"/>
                    <a:pt x="5552" y="19460"/>
                  </a:cubicBezTo>
                  <a:cubicBezTo>
                    <a:pt x="5552" y="20642"/>
                    <a:pt x="6569" y="21600"/>
                    <a:pt x="7823" y="21600"/>
                  </a:cubicBezTo>
                  <a:cubicBezTo>
                    <a:pt x="9077" y="21600"/>
                    <a:pt x="10095" y="20642"/>
                    <a:pt x="10095" y="19460"/>
                  </a:cubicBezTo>
                  <a:cubicBezTo>
                    <a:pt x="10095" y="18976"/>
                    <a:pt x="9923" y="18530"/>
                    <a:pt x="9636" y="18172"/>
                  </a:cubicBezTo>
                  <a:lnTo>
                    <a:pt x="9634" y="18170"/>
                  </a:lnTo>
                  <a:cubicBezTo>
                    <a:pt x="9604" y="18133"/>
                    <a:pt x="9050" y="17422"/>
                    <a:pt x="9104" y="16971"/>
                  </a:cubicBezTo>
                  <a:cubicBezTo>
                    <a:pt x="9104" y="16971"/>
                    <a:pt x="9211" y="16247"/>
                    <a:pt x="9955" y="15967"/>
                  </a:cubicBezTo>
                  <a:lnTo>
                    <a:pt x="15373" y="15967"/>
                  </a:lnTo>
                  <a:cubicBezTo>
                    <a:pt x="15681" y="15967"/>
                    <a:pt x="15932" y="15717"/>
                    <a:pt x="15932" y="15411"/>
                  </a:cubicBezTo>
                  <a:lnTo>
                    <a:pt x="15932" y="9979"/>
                  </a:lnTo>
                  <a:cubicBezTo>
                    <a:pt x="16201" y="9201"/>
                    <a:pt x="16953" y="9092"/>
                    <a:pt x="16953" y="9092"/>
                  </a:cubicBezTo>
                  <a:cubicBezTo>
                    <a:pt x="17326" y="9047"/>
                    <a:pt x="17877" y="9415"/>
                    <a:pt x="18080" y="9562"/>
                  </a:cubicBezTo>
                  <a:cubicBezTo>
                    <a:pt x="18452" y="9888"/>
                    <a:pt x="18930" y="10084"/>
                    <a:pt x="19452" y="10084"/>
                  </a:cubicBezTo>
                  <a:cubicBezTo>
                    <a:pt x="20639" y="10084"/>
                    <a:pt x="21600" y="9070"/>
                    <a:pt x="21600" y="7820"/>
                  </a:cubicBezTo>
                  <a:cubicBezTo>
                    <a:pt x="21600" y="6571"/>
                    <a:pt x="20639" y="5559"/>
                    <a:pt x="19452" y="5559"/>
                  </a:cubicBezTo>
                  <a:cubicBezTo>
                    <a:pt x="18965" y="5559"/>
                    <a:pt x="18518" y="5731"/>
                    <a:pt x="18158" y="6018"/>
                  </a:cubicBezTo>
                  <a:lnTo>
                    <a:pt x="18158" y="6015"/>
                  </a:lnTo>
                  <a:cubicBezTo>
                    <a:pt x="18125" y="6041"/>
                    <a:pt x="17407" y="6598"/>
                    <a:pt x="16953" y="6544"/>
                  </a:cubicBezTo>
                  <a:cubicBezTo>
                    <a:pt x="16953" y="6544"/>
                    <a:pt x="16201" y="6436"/>
                    <a:pt x="15932" y="5658"/>
                  </a:cubicBezTo>
                  <a:lnTo>
                    <a:pt x="15932" y="5036"/>
                  </a:lnTo>
                  <a:lnTo>
                    <a:pt x="15932" y="557"/>
                  </a:lnTo>
                  <a:cubicBezTo>
                    <a:pt x="15932" y="250"/>
                    <a:pt x="15681" y="0"/>
                    <a:pt x="15373" y="0"/>
                  </a:cubicBezTo>
                  <a:lnTo>
                    <a:pt x="9592" y="0"/>
                  </a:lnTo>
                  <a:cubicBezTo>
                    <a:pt x="9174" y="329"/>
                    <a:pt x="9104" y="800"/>
                    <a:pt x="9104" y="800"/>
                  </a:cubicBezTo>
                  <a:cubicBezTo>
                    <a:pt x="9050" y="1253"/>
                    <a:pt x="9609" y="1969"/>
                    <a:pt x="9636" y="2001"/>
                  </a:cubicBezTo>
                  <a:lnTo>
                    <a:pt x="9634" y="2001"/>
                  </a:lnTo>
                  <a:cubicBezTo>
                    <a:pt x="9922" y="2360"/>
                    <a:pt x="10095" y="2804"/>
                    <a:pt x="10095" y="3289"/>
                  </a:cubicBezTo>
                  <a:cubicBezTo>
                    <a:pt x="10095" y="4471"/>
                    <a:pt x="9077" y="5431"/>
                    <a:pt x="7823" y="5431"/>
                  </a:cubicBezTo>
                  <a:cubicBezTo>
                    <a:pt x="6569" y="5431"/>
                    <a:pt x="5552" y="4471"/>
                    <a:pt x="5552" y="3289"/>
                  </a:cubicBezTo>
                  <a:cubicBezTo>
                    <a:pt x="5552" y="2769"/>
                    <a:pt x="5749" y="2294"/>
                    <a:pt x="6075" y="1924"/>
                  </a:cubicBezTo>
                  <a:cubicBezTo>
                    <a:pt x="6223" y="1721"/>
                    <a:pt x="6592" y="1172"/>
                    <a:pt x="6548" y="800"/>
                  </a:cubicBezTo>
                  <a:cubicBezTo>
                    <a:pt x="6548" y="800"/>
                    <a:pt x="6479" y="329"/>
                    <a:pt x="6062" y="0"/>
                  </a:cubicBezTo>
                  <a:lnTo>
                    <a:pt x="559" y="0"/>
                  </a:lnTo>
                  <a:close/>
                </a:path>
              </a:pathLst>
            </a:custGeom>
            <a:solidFill>
              <a:srgbClr val="392160">
                <a:alpha val="70000"/>
              </a:srgbClr>
            </a:solidFill>
            <a:ln w="12700" cap="flat">
              <a:noFill/>
              <a:miter lim="400000"/>
            </a:ln>
            <a:effectLst/>
          </p:spPr>
          <p:txBody>
            <a:bodyPr wrap="square" lIns="25400" tIns="25400" rIns="25400" bIns="25400" numCol="1" anchor="ctr">
              <a:noAutofit/>
            </a:bodyPr>
            <a:lstStyle/>
            <a:p>
              <a:pPr defTabSz="565150">
                <a:defRPr sz="3200">
                  <a:solidFill>
                    <a:srgbClr val="FFFFFF"/>
                  </a:solidFill>
                  <a:latin typeface="Graphik"/>
                  <a:ea typeface="Graphik"/>
                  <a:cs typeface="Graphik"/>
                  <a:sym typeface="Graphik"/>
                </a:defRPr>
              </a:pPr>
              <a:endParaRPr sz="1600"/>
            </a:p>
          </p:txBody>
        </p:sp>
        <p:sp>
          <p:nvSpPr>
            <p:cNvPr id="195" name="Puzzle Piece"/>
            <p:cNvSpPr/>
            <p:nvPr/>
          </p:nvSpPr>
          <p:spPr>
            <a:xfrm rot="16200000">
              <a:off x="-336456" y="381999"/>
              <a:ext cx="1626987" cy="954076"/>
            </a:xfrm>
            <a:custGeom>
              <a:avLst/>
              <a:gdLst/>
              <a:ahLst/>
              <a:cxnLst>
                <a:cxn ang="0">
                  <a:pos x="wd2" y="hd2"/>
                </a:cxn>
                <a:cxn ang="5400000">
                  <a:pos x="wd2" y="hd2"/>
                </a:cxn>
                <a:cxn ang="10800000">
                  <a:pos x="wd2" y="hd2"/>
                </a:cxn>
                <a:cxn ang="16200000">
                  <a:pos x="wd2" y="hd2"/>
                </a:cxn>
              </a:cxnLst>
              <a:rect l="0" t="0" r="r" b="b"/>
              <a:pathLst>
                <a:path w="21600" h="21600" extrusionOk="0">
                  <a:moveTo>
                    <a:pt x="4970" y="0"/>
                  </a:moveTo>
                  <a:cubicBezTo>
                    <a:pt x="4727" y="0"/>
                    <a:pt x="4529" y="339"/>
                    <a:pt x="4529" y="754"/>
                  </a:cubicBezTo>
                  <a:lnTo>
                    <a:pt x="4529" y="7491"/>
                  </a:lnTo>
                  <a:cubicBezTo>
                    <a:pt x="4382" y="8825"/>
                    <a:pt x="3672" y="8999"/>
                    <a:pt x="3672" y="8999"/>
                  </a:cubicBezTo>
                  <a:cubicBezTo>
                    <a:pt x="3377" y="9059"/>
                    <a:pt x="2943" y="8562"/>
                    <a:pt x="2783" y="8363"/>
                  </a:cubicBezTo>
                  <a:cubicBezTo>
                    <a:pt x="2489" y="7923"/>
                    <a:pt x="2110" y="7658"/>
                    <a:pt x="1698" y="7658"/>
                  </a:cubicBezTo>
                  <a:cubicBezTo>
                    <a:pt x="760" y="7658"/>
                    <a:pt x="0" y="9026"/>
                    <a:pt x="0" y="10717"/>
                  </a:cubicBezTo>
                  <a:cubicBezTo>
                    <a:pt x="0" y="12407"/>
                    <a:pt x="760" y="13778"/>
                    <a:pt x="1698" y="13778"/>
                  </a:cubicBezTo>
                  <a:cubicBezTo>
                    <a:pt x="2082" y="13778"/>
                    <a:pt x="2436" y="13545"/>
                    <a:pt x="2720" y="13157"/>
                  </a:cubicBezTo>
                  <a:lnTo>
                    <a:pt x="2720" y="13160"/>
                  </a:lnTo>
                  <a:cubicBezTo>
                    <a:pt x="2746" y="13124"/>
                    <a:pt x="3313" y="12370"/>
                    <a:pt x="3672" y="12443"/>
                  </a:cubicBezTo>
                  <a:cubicBezTo>
                    <a:pt x="3672" y="12443"/>
                    <a:pt x="4382" y="12617"/>
                    <a:pt x="4529" y="13951"/>
                  </a:cubicBezTo>
                  <a:lnTo>
                    <a:pt x="4529" y="20846"/>
                  </a:lnTo>
                  <a:cubicBezTo>
                    <a:pt x="4529" y="21260"/>
                    <a:pt x="4727" y="21600"/>
                    <a:pt x="4970" y="21600"/>
                  </a:cubicBezTo>
                  <a:lnTo>
                    <a:pt x="9322" y="21600"/>
                  </a:lnTo>
                  <a:cubicBezTo>
                    <a:pt x="9749" y="21162"/>
                    <a:pt x="9815" y="20388"/>
                    <a:pt x="9815" y="20388"/>
                  </a:cubicBezTo>
                  <a:cubicBezTo>
                    <a:pt x="9857" y="19778"/>
                    <a:pt x="9419" y="18814"/>
                    <a:pt x="9396" y="18765"/>
                  </a:cubicBezTo>
                  <a:lnTo>
                    <a:pt x="9394" y="18763"/>
                  </a:lnTo>
                  <a:cubicBezTo>
                    <a:pt x="9168" y="18278"/>
                    <a:pt x="9032" y="17676"/>
                    <a:pt x="9032" y="17022"/>
                  </a:cubicBezTo>
                  <a:cubicBezTo>
                    <a:pt x="9032" y="15422"/>
                    <a:pt x="9836" y="14124"/>
                    <a:pt x="10827" y="14124"/>
                  </a:cubicBezTo>
                  <a:cubicBezTo>
                    <a:pt x="11818" y="14124"/>
                    <a:pt x="12621" y="15422"/>
                    <a:pt x="12621" y="17022"/>
                  </a:cubicBezTo>
                  <a:cubicBezTo>
                    <a:pt x="12621" y="17724"/>
                    <a:pt x="12467" y="18368"/>
                    <a:pt x="12209" y="18869"/>
                  </a:cubicBezTo>
                  <a:cubicBezTo>
                    <a:pt x="12092" y="19143"/>
                    <a:pt x="11799" y="19886"/>
                    <a:pt x="11834" y="20388"/>
                  </a:cubicBezTo>
                  <a:cubicBezTo>
                    <a:pt x="11834" y="20388"/>
                    <a:pt x="11900" y="21162"/>
                    <a:pt x="12327" y="21600"/>
                  </a:cubicBezTo>
                  <a:lnTo>
                    <a:pt x="16679" y="21600"/>
                  </a:lnTo>
                  <a:cubicBezTo>
                    <a:pt x="16922" y="21600"/>
                    <a:pt x="17120" y="21261"/>
                    <a:pt x="17120" y="20846"/>
                  </a:cubicBezTo>
                  <a:lnTo>
                    <a:pt x="17120" y="13499"/>
                  </a:lnTo>
                  <a:cubicBezTo>
                    <a:pt x="17332" y="12447"/>
                    <a:pt x="17928" y="12299"/>
                    <a:pt x="17928" y="12299"/>
                  </a:cubicBezTo>
                  <a:cubicBezTo>
                    <a:pt x="18223" y="12239"/>
                    <a:pt x="18657" y="12736"/>
                    <a:pt x="18817" y="12935"/>
                  </a:cubicBezTo>
                  <a:cubicBezTo>
                    <a:pt x="19111" y="13375"/>
                    <a:pt x="19490" y="13640"/>
                    <a:pt x="19902" y="13640"/>
                  </a:cubicBezTo>
                  <a:cubicBezTo>
                    <a:pt x="20840" y="13640"/>
                    <a:pt x="21600" y="12272"/>
                    <a:pt x="21600" y="10581"/>
                  </a:cubicBezTo>
                  <a:cubicBezTo>
                    <a:pt x="21600" y="8891"/>
                    <a:pt x="20840" y="7519"/>
                    <a:pt x="19902" y="7519"/>
                  </a:cubicBezTo>
                  <a:cubicBezTo>
                    <a:pt x="19518" y="7519"/>
                    <a:pt x="19164" y="7753"/>
                    <a:pt x="18880" y="8141"/>
                  </a:cubicBezTo>
                  <a:lnTo>
                    <a:pt x="18880" y="8138"/>
                  </a:lnTo>
                  <a:cubicBezTo>
                    <a:pt x="18854" y="8174"/>
                    <a:pt x="18287" y="8928"/>
                    <a:pt x="17928" y="8855"/>
                  </a:cubicBezTo>
                  <a:cubicBezTo>
                    <a:pt x="17928" y="8855"/>
                    <a:pt x="17332" y="8707"/>
                    <a:pt x="17120" y="7655"/>
                  </a:cubicBezTo>
                  <a:lnTo>
                    <a:pt x="17120" y="6814"/>
                  </a:lnTo>
                  <a:lnTo>
                    <a:pt x="17120" y="754"/>
                  </a:lnTo>
                  <a:cubicBezTo>
                    <a:pt x="17120" y="340"/>
                    <a:pt x="16921" y="0"/>
                    <a:pt x="16678" y="0"/>
                  </a:cubicBezTo>
                  <a:lnTo>
                    <a:pt x="12110" y="0"/>
                  </a:lnTo>
                  <a:cubicBezTo>
                    <a:pt x="11780" y="445"/>
                    <a:pt x="11725" y="1085"/>
                    <a:pt x="11725" y="1085"/>
                  </a:cubicBezTo>
                  <a:cubicBezTo>
                    <a:pt x="11682" y="1697"/>
                    <a:pt x="12124" y="2664"/>
                    <a:pt x="12145" y="2708"/>
                  </a:cubicBezTo>
                  <a:lnTo>
                    <a:pt x="12142" y="2708"/>
                  </a:lnTo>
                  <a:cubicBezTo>
                    <a:pt x="12369" y="3193"/>
                    <a:pt x="12506" y="3796"/>
                    <a:pt x="12506" y="4452"/>
                  </a:cubicBezTo>
                  <a:cubicBezTo>
                    <a:pt x="12506" y="6051"/>
                    <a:pt x="11704" y="7347"/>
                    <a:pt x="10712" y="7347"/>
                  </a:cubicBezTo>
                  <a:cubicBezTo>
                    <a:pt x="9721" y="7347"/>
                    <a:pt x="8917" y="6051"/>
                    <a:pt x="8917" y="4452"/>
                  </a:cubicBezTo>
                  <a:cubicBezTo>
                    <a:pt x="8917" y="3749"/>
                    <a:pt x="9072" y="3103"/>
                    <a:pt x="9330" y="2601"/>
                  </a:cubicBezTo>
                  <a:cubicBezTo>
                    <a:pt x="9447" y="2328"/>
                    <a:pt x="9738" y="1588"/>
                    <a:pt x="9703" y="1085"/>
                  </a:cubicBezTo>
                  <a:cubicBezTo>
                    <a:pt x="9703" y="1085"/>
                    <a:pt x="9648" y="445"/>
                    <a:pt x="9318" y="0"/>
                  </a:cubicBezTo>
                  <a:lnTo>
                    <a:pt x="4970" y="0"/>
                  </a:lnTo>
                  <a:close/>
                </a:path>
              </a:pathLst>
            </a:custGeom>
            <a:solidFill>
              <a:srgbClr val="392160">
                <a:alpha val="70000"/>
              </a:srgbClr>
            </a:solidFill>
            <a:ln w="12700" cap="flat">
              <a:noFill/>
              <a:miter lim="400000"/>
            </a:ln>
            <a:effectLst/>
          </p:spPr>
          <p:txBody>
            <a:bodyPr wrap="square" lIns="25400" tIns="25400" rIns="25400" bIns="25400" numCol="1" anchor="ctr">
              <a:noAutofit/>
            </a:bodyPr>
            <a:lstStyle/>
            <a:p>
              <a:pPr defTabSz="565150">
                <a:defRPr sz="3200">
                  <a:solidFill>
                    <a:srgbClr val="FFFFFF"/>
                  </a:solidFill>
                  <a:latin typeface="Graphik"/>
                  <a:ea typeface="Graphik"/>
                  <a:cs typeface="Graphik"/>
                  <a:sym typeface="Graphik"/>
                </a:defRPr>
              </a:pPr>
              <a:endParaRPr sz="1600"/>
            </a:p>
          </p:txBody>
        </p:sp>
      </p:grpSp>
      <p:sp>
        <p:nvSpPr>
          <p:cNvPr id="197" name="Aide à la price de décision"/>
          <p:cNvSpPr txBox="1"/>
          <p:nvPr/>
        </p:nvSpPr>
        <p:spPr>
          <a:xfrm>
            <a:off x="4458488" y="1530096"/>
            <a:ext cx="3275025" cy="3083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lnSpcReduction="10000"/>
          </a:bodyPr>
          <a:lstStyle>
            <a:lvl1pPr defTabSz="676909">
              <a:lnSpc>
                <a:spcPct val="100000"/>
              </a:lnSpc>
              <a:defRPr sz="3607" b="1" spc="-36"/>
            </a:lvl1pPr>
          </a:lstStyle>
          <a:p>
            <a:r>
              <a:rPr lang="fr-FR" sz="1804" dirty="0" err="1"/>
              <a:t>Decision</a:t>
            </a:r>
            <a:r>
              <a:rPr lang="fr-FR" sz="1804" dirty="0"/>
              <a:t> </a:t>
            </a:r>
            <a:r>
              <a:rPr lang="fr-FR" sz="1804" dirty="0" err="1"/>
              <a:t>making</a:t>
            </a:r>
            <a:r>
              <a:rPr lang="fr-FR" sz="1804" dirty="0"/>
              <a:t> process</a:t>
            </a:r>
            <a:endParaRPr sz="1804" dirty="0"/>
          </a:p>
        </p:txBody>
      </p:sp>
      <p:sp>
        <p:nvSpPr>
          <p:cNvPr id="198" name="Slide Number"/>
          <p:cNvSpPr txBox="1">
            <a:spLocks noGrp="1"/>
          </p:cNvSpPr>
          <p:nvPr>
            <p:ph type="sldNum" sz="quarter" idx="4294967295"/>
          </p:nvPr>
        </p:nvSpPr>
        <p:spPr>
          <a:xfrm>
            <a:off x="6028119" y="6350000"/>
            <a:ext cx="135764"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7</a:t>
            </a:fld>
            <a:endParaRPr/>
          </a:p>
        </p:txBody>
      </p:sp>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Problématique"/>
          <p:cNvSpPr txBox="1">
            <a:spLocks noGrp="1"/>
          </p:cNvSpPr>
          <p:nvPr>
            <p:ph type="title"/>
          </p:nvPr>
        </p:nvSpPr>
        <p:spPr>
          <a:prstGeom prst="rect">
            <a:avLst/>
          </a:prstGeom>
        </p:spPr>
        <p:txBody>
          <a:bodyPr/>
          <a:lstStyle/>
          <a:p>
            <a:r>
              <a:rPr lang="fr-FR" dirty="0" err="1"/>
              <a:t>Problem</a:t>
            </a:r>
            <a:r>
              <a:rPr lang="fr-FR" dirty="0"/>
              <a:t> </a:t>
            </a:r>
            <a:r>
              <a:rPr lang="fr-FR" dirty="0" err="1"/>
              <a:t>statement</a:t>
            </a:r>
            <a:endParaRPr dirty="0"/>
          </a:p>
        </p:txBody>
      </p:sp>
      <p:sp>
        <p:nvSpPr>
          <p:cNvPr id="203" name="Slide Number"/>
          <p:cNvSpPr txBox="1">
            <a:spLocks noGrp="1"/>
          </p:cNvSpPr>
          <p:nvPr>
            <p:ph type="sldNum" sz="quarter" idx="4294967295"/>
          </p:nvPr>
        </p:nvSpPr>
        <p:spPr>
          <a:xfrm>
            <a:off x="6034087" y="6350000"/>
            <a:ext cx="123826"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8</a:t>
            </a:fld>
            <a:endParaRPr/>
          </a:p>
        </p:txBody>
      </p:sp>
      <p:pic>
        <p:nvPicPr>
          <p:cNvPr id="204" name="Image" descr="Image"/>
          <p:cNvPicPr>
            <a:picLocks noChangeAspect="1"/>
          </p:cNvPicPr>
          <p:nvPr/>
        </p:nvPicPr>
        <p:blipFill>
          <a:blip r:embed="rId2">
            <a:alphaModFix amt="19899"/>
          </a:blip>
          <a:srcRect l="3673" t="10118" r="3673" b="5149"/>
          <a:stretch>
            <a:fillRect/>
          </a:stretch>
        </p:blipFill>
        <p:spPr>
          <a:xfrm>
            <a:off x="6863110" y="2059874"/>
            <a:ext cx="4933790" cy="4086220"/>
          </a:xfrm>
          <a:prstGeom prst="rect">
            <a:avLst/>
          </a:prstGeom>
          <a:ln w="12700">
            <a:miter lim="400000"/>
          </a:ln>
          <a:effectLst>
            <a:reflection stA="50000" endPos="40000" dir="5400000" sy="-100000" algn="bl" rotWithShape="0"/>
          </a:effectLst>
        </p:spPr>
      </p:pic>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Traitement manuel"/>
          <p:cNvSpPr txBox="1">
            <a:spLocks noGrp="1"/>
          </p:cNvSpPr>
          <p:nvPr>
            <p:ph type="body" sz="quarter" idx="1"/>
          </p:nvPr>
        </p:nvSpPr>
        <p:spPr>
          <a:xfrm>
            <a:off x="3457223" y="2411247"/>
            <a:ext cx="5369721" cy="1044726"/>
          </a:xfrm>
          <a:prstGeom prst="rect">
            <a:avLst/>
          </a:prstGeom>
        </p:spPr>
        <p:txBody>
          <a:bodyPr>
            <a:normAutofit fontScale="47500" lnSpcReduction="20000"/>
          </a:bodyPr>
          <a:lstStyle>
            <a:lvl1pPr defTabSz="1097279">
              <a:defRPr sz="10080"/>
            </a:lvl1pPr>
          </a:lstStyle>
          <a:p>
            <a:r>
              <a:rPr lang="fr-FR" dirty="0"/>
              <a:t>Manual </a:t>
            </a:r>
            <a:r>
              <a:rPr lang="fr-FR" dirty="0" err="1"/>
              <a:t>processing</a:t>
            </a:r>
            <a:endParaRPr dirty="0"/>
          </a:p>
        </p:txBody>
      </p:sp>
      <p:sp>
        <p:nvSpPr>
          <p:cNvPr id="207" name="Text Document"/>
          <p:cNvSpPr/>
          <p:nvPr/>
        </p:nvSpPr>
        <p:spPr>
          <a:xfrm>
            <a:off x="5504953" y="861308"/>
            <a:ext cx="1182094" cy="1530796"/>
          </a:xfrm>
          <a:custGeom>
            <a:avLst/>
            <a:gdLst/>
            <a:ahLst/>
            <a:cxnLst>
              <a:cxn ang="0">
                <a:pos x="wd2" y="hd2"/>
              </a:cxn>
              <a:cxn ang="5400000">
                <a:pos x="wd2" y="hd2"/>
              </a:cxn>
              <a:cxn ang="10800000">
                <a:pos x="wd2" y="hd2"/>
              </a:cxn>
              <a:cxn ang="16200000">
                <a:pos x="wd2" y="hd2"/>
              </a:cxn>
            </a:cxnLst>
            <a:rect l="0" t="0" r="r" b="b"/>
            <a:pathLst>
              <a:path w="21600" h="21600" extrusionOk="0">
                <a:moveTo>
                  <a:pt x="213" y="0"/>
                </a:moveTo>
                <a:cubicBezTo>
                  <a:pt x="96" y="0"/>
                  <a:pt x="0" y="72"/>
                  <a:pt x="0" y="162"/>
                </a:cubicBezTo>
                <a:lnTo>
                  <a:pt x="0" y="21438"/>
                </a:lnTo>
                <a:cubicBezTo>
                  <a:pt x="0" y="21528"/>
                  <a:pt x="96" y="21600"/>
                  <a:pt x="213" y="21600"/>
                </a:cubicBezTo>
                <a:lnTo>
                  <a:pt x="21387" y="21600"/>
                </a:lnTo>
                <a:cubicBezTo>
                  <a:pt x="21504" y="21600"/>
                  <a:pt x="21600" y="21528"/>
                  <a:pt x="21600" y="21438"/>
                </a:cubicBezTo>
                <a:lnTo>
                  <a:pt x="21600" y="5895"/>
                </a:lnTo>
                <a:cubicBezTo>
                  <a:pt x="21600" y="5863"/>
                  <a:pt x="21567" y="5837"/>
                  <a:pt x="21525" y="5837"/>
                </a:cubicBezTo>
                <a:lnTo>
                  <a:pt x="14257" y="5837"/>
                </a:lnTo>
                <a:cubicBezTo>
                  <a:pt x="14140" y="5837"/>
                  <a:pt x="14044" y="5765"/>
                  <a:pt x="14044" y="5674"/>
                </a:cubicBezTo>
                <a:lnTo>
                  <a:pt x="14044" y="58"/>
                </a:lnTo>
                <a:cubicBezTo>
                  <a:pt x="14044" y="26"/>
                  <a:pt x="14011" y="0"/>
                  <a:pt x="13969" y="0"/>
                </a:cubicBezTo>
                <a:lnTo>
                  <a:pt x="213" y="0"/>
                </a:lnTo>
                <a:close/>
                <a:moveTo>
                  <a:pt x="15018" y="86"/>
                </a:moveTo>
                <a:cubicBezTo>
                  <a:pt x="14992" y="94"/>
                  <a:pt x="14972" y="114"/>
                  <a:pt x="14972" y="140"/>
                </a:cubicBezTo>
                <a:lnTo>
                  <a:pt x="14972" y="4958"/>
                </a:lnTo>
                <a:cubicBezTo>
                  <a:pt x="14972" y="5048"/>
                  <a:pt x="15068" y="5120"/>
                  <a:pt x="15185" y="5120"/>
                </a:cubicBezTo>
                <a:lnTo>
                  <a:pt x="21419" y="5120"/>
                </a:lnTo>
                <a:cubicBezTo>
                  <a:pt x="21486" y="5120"/>
                  <a:pt x="21519" y="5058"/>
                  <a:pt x="21472" y="5021"/>
                </a:cubicBezTo>
                <a:lnTo>
                  <a:pt x="15100" y="99"/>
                </a:lnTo>
                <a:cubicBezTo>
                  <a:pt x="15077" y="81"/>
                  <a:pt x="15044" y="77"/>
                  <a:pt x="15018" y="86"/>
                </a:cubicBezTo>
                <a:close/>
                <a:moveTo>
                  <a:pt x="3916" y="7813"/>
                </a:moveTo>
                <a:lnTo>
                  <a:pt x="17684" y="7813"/>
                </a:lnTo>
                <a:cubicBezTo>
                  <a:pt x="17718" y="7813"/>
                  <a:pt x="17747" y="7836"/>
                  <a:pt x="17747" y="7862"/>
                </a:cubicBezTo>
                <a:lnTo>
                  <a:pt x="17747" y="8842"/>
                </a:lnTo>
                <a:cubicBezTo>
                  <a:pt x="17747" y="8868"/>
                  <a:pt x="17718" y="8890"/>
                  <a:pt x="17684" y="8890"/>
                </a:cubicBezTo>
                <a:lnTo>
                  <a:pt x="3916" y="8890"/>
                </a:lnTo>
                <a:cubicBezTo>
                  <a:pt x="3882" y="8890"/>
                  <a:pt x="3853" y="8868"/>
                  <a:pt x="3853" y="8842"/>
                </a:cubicBezTo>
                <a:lnTo>
                  <a:pt x="3853" y="7862"/>
                </a:lnTo>
                <a:cubicBezTo>
                  <a:pt x="3853" y="7836"/>
                  <a:pt x="3882" y="7813"/>
                  <a:pt x="3916" y="7813"/>
                </a:cubicBezTo>
                <a:close/>
                <a:moveTo>
                  <a:pt x="3916" y="10498"/>
                </a:moveTo>
                <a:lnTo>
                  <a:pt x="17684" y="10498"/>
                </a:lnTo>
                <a:cubicBezTo>
                  <a:pt x="17718" y="10498"/>
                  <a:pt x="17747" y="10520"/>
                  <a:pt x="17747" y="10546"/>
                </a:cubicBezTo>
                <a:lnTo>
                  <a:pt x="17747" y="11526"/>
                </a:lnTo>
                <a:cubicBezTo>
                  <a:pt x="17747" y="11552"/>
                  <a:pt x="17718" y="11573"/>
                  <a:pt x="17684" y="11573"/>
                </a:cubicBezTo>
                <a:lnTo>
                  <a:pt x="3916" y="11573"/>
                </a:lnTo>
                <a:cubicBezTo>
                  <a:pt x="3882" y="11573"/>
                  <a:pt x="3853" y="11552"/>
                  <a:pt x="3853" y="11526"/>
                </a:cubicBezTo>
                <a:lnTo>
                  <a:pt x="3853" y="10546"/>
                </a:lnTo>
                <a:cubicBezTo>
                  <a:pt x="3853" y="10520"/>
                  <a:pt x="3882" y="10498"/>
                  <a:pt x="3916" y="10498"/>
                </a:cubicBezTo>
                <a:close/>
                <a:moveTo>
                  <a:pt x="3916" y="13182"/>
                </a:moveTo>
                <a:lnTo>
                  <a:pt x="17684" y="13182"/>
                </a:lnTo>
                <a:cubicBezTo>
                  <a:pt x="17718" y="13182"/>
                  <a:pt x="17747" y="13204"/>
                  <a:pt x="17747" y="13230"/>
                </a:cubicBezTo>
                <a:lnTo>
                  <a:pt x="17747" y="14210"/>
                </a:lnTo>
                <a:cubicBezTo>
                  <a:pt x="17747" y="14237"/>
                  <a:pt x="17718" y="14257"/>
                  <a:pt x="17684" y="14257"/>
                </a:cubicBezTo>
                <a:lnTo>
                  <a:pt x="3916" y="14257"/>
                </a:lnTo>
                <a:cubicBezTo>
                  <a:pt x="3882" y="14257"/>
                  <a:pt x="3853" y="14237"/>
                  <a:pt x="3853" y="14210"/>
                </a:cubicBezTo>
                <a:lnTo>
                  <a:pt x="3853" y="13230"/>
                </a:lnTo>
                <a:cubicBezTo>
                  <a:pt x="3853" y="13204"/>
                  <a:pt x="3882" y="13182"/>
                  <a:pt x="3916" y="13182"/>
                </a:cubicBezTo>
                <a:close/>
                <a:moveTo>
                  <a:pt x="3916" y="15866"/>
                </a:moveTo>
                <a:lnTo>
                  <a:pt x="17684" y="15866"/>
                </a:lnTo>
                <a:cubicBezTo>
                  <a:pt x="17718" y="15866"/>
                  <a:pt x="17747" y="15888"/>
                  <a:pt x="17747" y="15914"/>
                </a:cubicBezTo>
                <a:lnTo>
                  <a:pt x="17747" y="16894"/>
                </a:lnTo>
                <a:cubicBezTo>
                  <a:pt x="17747" y="16921"/>
                  <a:pt x="17718" y="16941"/>
                  <a:pt x="17684" y="16941"/>
                </a:cubicBezTo>
                <a:lnTo>
                  <a:pt x="3916" y="16941"/>
                </a:lnTo>
                <a:cubicBezTo>
                  <a:pt x="3882" y="16941"/>
                  <a:pt x="3853" y="16921"/>
                  <a:pt x="3853" y="16894"/>
                </a:cubicBezTo>
                <a:lnTo>
                  <a:pt x="3853" y="15914"/>
                </a:lnTo>
                <a:cubicBezTo>
                  <a:pt x="3853" y="15888"/>
                  <a:pt x="3882" y="15866"/>
                  <a:pt x="3916" y="15866"/>
                </a:cubicBezTo>
                <a:close/>
              </a:path>
            </a:pathLst>
          </a:custGeom>
          <a:solidFill>
            <a:srgbClr val="392160">
              <a:alpha val="70000"/>
            </a:srgbClr>
          </a:solidFill>
          <a:ln w="12700">
            <a:miter lim="400000"/>
          </a:ln>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08" name="Ressources Humaines"/>
          <p:cNvSpPr txBox="1"/>
          <p:nvPr/>
        </p:nvSpPr>
        <p:spPr>
          <a:xfrm>
            <a:off x="7822616" y="4526405"/>
            <a:ext cx="2635152" cy="3267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fontScale="77500" lnSpcReduction="20000"/>
          </a:bodyPr>
          <a:lstStyle>
            <a:lvl1pPr defTabSz="718184">
              <a:lnSpc>
                <a:spcPct val="100000"/>
              </a:lnSpc>
              <a:defRPr sz="3828" b="1" spc="-38"/>
            </a:lvl1pPr>
          </a:lstStyle>
          <a:p>
            <a:r>
              <a:rPr lang="en-US" sz="1914" dirty="0"/>
              <a:t>Inefficient use of human resources</a:t>
            </a:r>
            <a:endParaRPr sz="1914" dirty="0"/>
          </a:p>
        </p:txBody>
      </p:sp>
      <p:sp>
        <p:nvSpPr>
          <p:cNvPr id="209" name="Capital de Temps"/>
          <p:cNvSpPr txBox="1"/>
          <p:nvPr/>
        </p:nvSpPr>
        <p:spPr>
          <a:xfrm>
            <a:off x="1651080" y="4526405"/>
            <a:ext cx="2574034" cy="3267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fontScale="85000" lnSpcReduction="10000"/>
          </a:bodyPr>
          <a:lstStyle>
            <a:lvl1pPr defTabSz="718184">
              <a:lnSpc>
                <a:spcPct val="100000"/>
              </a:lnSpc>
              <a:defRPr sz="3828" b="1" spc="-38"/>
            </a:lvl1pPr>
          </a:lstStyle>
          <a:p>
            <a:r>
              <a:rPr lang="en-US" sz="1914" dirty="0"/>
              <a:t>Time taken away from analysis</a:t>
            </a:r>
            <a:endParaRPr sz="1914" dirty="0"/>
          </a:p>
        </p:txBody>
      </p:sp>
      <p:sp>
        <p:nvSpPr>
          <p:cNvPr id="210" name="Male"/>
          <p:cNvSpPr/>
          <p:nvPr/>
        </p:nvSpPr>
        <p:spPr>
          <a:xfrm>
            <a:off x="8826944" y="4958618"/>
            <a:ext cx="283596" cy="765232"/>
          </a:xfrm>
          <a:custGeom>
            <a:avLst/>
            <a:gdLst/>
            <a:ahLst/>
            <a:cxnLst>
              <a:cxn ang="0">
                <a:pos x="wd2" y="hd2"/>
              </a:cxn>
              <a:cxn ang="5400000">
                <a:pos x="wd2" y="hd2"/>
              </a:cxn>
              <a:cxn ang="10800000">
                <a:pos x="wd2" y="hd2"/>
              </a:cxn>
              <a:cxn ang="16200000">
                <a:pos x="wd2" y="hd2"/>
              </a:cxn>
            </a:cxnLst>
            <a:rect l="0" t="0" r="r" b="b"/>
            <a:pathLst>
              <a:path w="21547" h="21600" extrusionOk="0">
                <a:moveTo>
                  <a:pt x="10777" y="0"/>
                </a:moveTo>
                <a:cubicBezTo>
                  <a:pt x="9509" y="0"/>
                  <a:pt x="8239" y="180"/>
                  <a:pt x="7271" y="540"/>
                </a:cubicBezTo>
                <a:cubicBezTo>
                  <a:pt x="5335" y="1259"/>
                  <a:pt x="5335" y="2425"/>
                  <a:pt x="7271" y="3144"/>
                </a:cubicBezTo>
                <a:cubicBezTo>
                  <a:pt x="9206" y="3863"/>
                  <a:pt x="12348" y="3863"/>
                  <a:pt x="14284" y="3144"/>
                </a:cubicBezTo>
                <a:cubicBezTo>
                  <a:pt x="16220" y="2425"/>
                  <a:pt x="16220" y="1259"/>
                  <a:pt x="14284" y="540"/>
                </a:cubicBezTo>
                <a:cubicBezTo>
                  <a:pt x="13316" y="180"/>
                  <a:pt x="12046" y="0"/>
                  <a:pt x="10777" y="0"/>
                </a:cubicBezTo>
                <a:close/>
                <a:moveTo>
                  <a:pt x="4845" y="4060"/>
                </a:moveTo>
                <a:cubicBezTo>
                  <a:pt x="2970" y="4060"/>
                  <a:pt x="1445" y="4331"/>
                  <a:pt x="907" y="4563"/>
                </a:cubicBezTo>
                <a:cubicBezTo>
                  <a:pt x="-23" y="4963"/>
                  <a:pt x="-21" y="5438"/>
                  <a:pt x="8" y="5606"/>
                </a:cubicBezTo>
                <a:lnTo>
                  <a:pt x="8" y="12393"/>
                </a:lnTo>
                <a:cubicBezTo>
                  <a:pt x="8" y="12733"/>
                  <a:pt x="732" y="13004"/>
                  <a:pt x="1648" y="13004"/>
                </a:cubicBezTo>
                <a:cubicBezTo>
                  <a:pt x="2563" y="13004"/>
                  <a:pt x="3292" y="12728"/>
                  <a:pt x="3292" y="12393"/>
                </a:cubicBezTo>
                <a:lnTo>
                  <a:pt x="3292" y="6777"/>
                </a:lnTo>
                <a:lnTo>
                  <a:pt x="4791" y="6777"/>
                </a:lnTo>
                <a:lnTo>
                  <a:pt x="4791" y="12641"/>
                </a:lnTo>
                <a:lnTo>
                  <a:pt x="4804" y="12641"/>
                </a:lnTo>
                <a:lnTo>
                  <a:pt x="4804" y="20628"/>
                </a:lnTo>
                <a:cubicBezTo>
                  <a:pt x="4804" y="21163"/>
                  <a:pt x="5982" y="21600"/>
                  <a:pt x="7421" y="21600"/>
                </a:cubicBezTo>
                <a:cubicBezTo>
                  <a:pt x="8860" y="21600"/>
                  <a:pt x="10037" y="21163"/>
                  <a:pt x="10037" y="20628"/>
                </a:cubicBezTo>
                <a:lnTo>
                  <a:pt x="10037" y="12641"/>
                </a:lnTo>
                <a:lnTo>
                  <a:pt x="10777" y="12641"/>
                </a:lnTo>
                <a:lnTo>
                  <a:pt x="11504" y="12641"/>
                </a:lnTo>
                <a:lnTo>
                  <a:pt x="11504" y="20628"/>
                </a:lnTo>
                <a:cubicBezTo>
                  <a:pt x="11504" y="21163"/>
                  <a:pt x="12682" y="21600"/>
                  <a:pt x="14121" y="21600"/>
                </a:cubicBezTo>
                <a:cubicBezTo>
                  <a:pt x="15559" y="21600"/>
                  <a:pt x="16737" y="21163"/>
                  <a:pt x="16737" y="20628"/>
                </a:cubicBezTo>
                <a:lnTo>
                  <a:pt x="16737" y="12636"/>
                </a:lnTo>
                <a:lnTo>
                  <a:pt x="16750" y="12636"/>
                </a:lnTo>
                <a:lnTo>
                  <a:pt x="16750" y="6772"/>
                </a:lnTo>
                <a:lnTo>
                  <a:pt x="18249" y="6772"/>
                </a:lnTo>
                <a:lnTo>
                  <a:pt x="18249" y="12388"/>
                </a:lnTo>
                <a:cubicBezTo>
                  <a:pt x="18249" y="12728"/>
                  <a:pt x="18973" y="12997"/>
                  <a:pt x="19889" y="12997"/>
                </a:cubicBezTo>
                <a:cubicBezTo>
                  <a:pt x="20805" y="12997"/>
                  <a:pt x="21533" y="12723"/>
                  <a:pt x="21533" y="12388"/>
                </a:cubicBezTo>
                <a:lnTo>
                  <a:pt x="21533" y="5606"/>
                </a:lnTo>
                <a:cubicBezTo>
                  <a:pt x="21577" y="5438"/>
                  <a:pt x="21564" y="4957"/>
                  <a:pt x="20634" y="4563"/>
                </a:cubicBezTo>
                <a:cubicBezTo>
                  <a:pt x="20096" y="4336"/>
                  <a:pt x="18566" y="4060"/>
                  <a:pt x="16691" y="4060"/>
                </a:cubicBezTo>
                <a:lnTo>
                  <a:pt x="10777" y="4060"/>
                </a:lnTo>
                <a:lnTo>
                  <a:pt x="4845" y="4060"/>
                </a:lnTo>
                <a:close/>
              </a:path>
            </a:pathLst>
          </a:custGeom>
          <a:solidFill>
            <a:srgbClr val="392160">
              <a:alpha val="70000"/>
            </a:srgbClr>
          </a:solidFill>
          <a:ln w="12700">
            <a:miter lim="400000"/>
          </a:ln>
          <a:effectLst>
            <a:reflection stA="30232"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11" name="Male"/>
          <p:cNvSpPr/>
          <p:nvPr/>
        </p:nvSpPr>
        <p:spPr>
          <a:xfrm>
            <a:off x="9169844" y="4958618"/>
            <a:ext cx="283596" cy="765232"/>
          </a:xfrm>
          <a:custGeom>
            <a:avLst/>
            <a:gdLst/>
            <a:ahLst/>
            <a:cxnLst>
              <a:cxn ang="0">
                <a:pos x="wd2" y="hd2"/>
              </a:cxn>
              <a:cxn ang="5400000">
                <a:pos x="wd2" y="hd2"/>
              </a:cxn>
              <a:cxn ang="10800000">
                <a:pos x="wd2" y="hd2"/>
              </a:cxn>
              <a:cxn ang="16200000">
                <a:pos x="wd2" y="hd2"/>
              </a:cxn>
            </a:cxnLst>
            <a:rect l="0" t="0" r="r" b="b"/>
            <a:pathLst>
              <a:path w="21547" h="21600" extrusionOk="0">
                <a:moveTo>
                  <a:pt x="10777" y="0"/>
                </a:moveTo>
                <a:cubicBezTo>
                  <a:pt x="9509" y="0"/>
                  <a:pt x="8239" y="180"/>
                  <a:pt x="7271" y="540"/>
                </a:cubicBezTo>
                <a:cubicBezTo>
                  <a:pt x="5335" y="1259"/>
                  <a:pt x="5335" y="2425"/>
                  <a:pt x="7271" y="3144"/>
                </a:cubicBezTo>
                <a:cubicBezTo>
                  <a:pt x="9206" y="3863"/>
                  <a:pt x="12348" y="3863"/>
                  <a:pt x="14284" y="3144"/>
                </a:cubicBezTo>
                <a:cubicBezTo>
                  <a:pt x="16220" y="2425"/>
                  <a:pt x="16220" y="1259"/>
                  <a:pt x="14284" y="540"/>
                </a:cubicBezTo>
                <a:cubicBezTo>
                  <a:pt x="13316" y="180"/>
                  <a:pt x="12046" y="0"/>
                  <a:pt x="10777" y="0"/>
                </a:cubicBezTo>
                <a:close/>
                <a:moveTo>
                  <a:pt x="4845" y="4060"/>
                </a:moveTo>
                <a:cubicBezTo>
                  <a:pt x="2970" y="4060"/>
                  <a:pt x="1445" y="4331"/>
                  <a:pt x="907" y="4563"/>
                </a:cubicBezTo>
                <a:cubicBezTo>
                  <a:pt x="-23" y="4963"/>
                  <a:pt x="-21" y="5438"/>
                  <a:pt x="8" y="5606"/>
                </a:cubicBezTo>
                <a:lnTo>
                  <a:pt x="8" y="12393"/>
                </a:lnTo>
                <a:cubicBezTo>
                  <a:pt x="8" y="12733"/>
                  <a:pt x="732" y="13004"/>
                  <a:pt x="1648" y="13004"/>
                </a:cubicBezTo>
                <a:cubicBezTo>
                  <a:pt x="2563" y="13004"/>
                  <a:pt x="3292" y="12728"/>
                  <a:pt x="3292" y="12393"/>
                </a:cubicBezTo>
                <a:lnTo>
                  <a:pt x="3292" y="6777"/>
                </a:lnTo>
                <a:lnTo>
                  <a:pt x="4791" y="6777"/>
                </a:lnTo>
                <a:lnTo>
                  <a:pt x="4791" y="12641"/>
                </a:lnTo>
                <a:lnTo>
                  <a:pt x="4804" y="12641"/>
                </a:lnTo>
                <a:lnTo>
                  <a:pt x="4804" y="20628"/>
                </a:lnTo>
                <a:cubicBezTo>
                  <a:pt x="4804" y="21163"/>
                  <a:pt x="5982" y="21600"/>
                  <a:pt x="7421" y="21600"/>
                </a:cubicBezTo>
                <a:cubicBezTo>
                  <a:pt x="8860" y="21600"/>
                  <a:pt x="10037" y="21163"/>
                  <a:pt x="10037" y="20628"/>
                </a:cubicBezTo>
                <a:lnTo>
                  <a:pt x="10037" y="12641"/>
                </a:lnTo>
                <a:lnTo>
                  <a:pt x="10777" y="12641"/>
                </a:lnTo>
                <a:lnTo>
                  <a:pt x="11504" y="12641"/>
                </a:lnTo>
                <a:lnTo>
                  <a:pt x="11504" y="20628"/>
                </a:lnTo>
                <a:cubicBezTo>
                  <a:pt x="11504" y="21163"/>
                  <a:pt x="12682" y="21600"/>
                  <a:pt x="14121" y="21600"/>
                </a:cubicBezTo>
                <a:cubicBezTo>
                  <a:pt x="15559" y="21600"/>
                  <a:pt x="16737" y="21163"/>
                  <a:pt x="16737" y="20628"/>
                </a:cubicBezTo>
                <a:lnTo>
                  <a:pt x="16737" y="12636"/>
                </a:lnTo>
                <a:lnTo>
                  <a:pt x="16750" y="12636"/>
                </a:lnTo>
                <a:lnTo>
                  <a:pt x="16750" y="6772"/>
                </a:lnTo>
                <a:lnTo>
                  <a:pt x="18249" y="6772"/>
                </a:lnTo>
                <a:lnTo>
                  <a:pt x="18249" y="12388"/>
                </a:lnTo>
                <a:cubicBezTo>
                  <a:pt x="18249" y="12728"/>
                  <a:pt x="18973" y="12997"/>
                  <a:pt x="19889" y="12997"/>
                </a:cubicBezTo>
                <a:cubicBezTo>
                  <a:pt x="20805" y="12997"/>
                  <a:pt x="21533" y="12723"/>
                  <a:pt x="21533" y="12388"/>
                </a:cubicBezTo>
                <a:lnTo>
                  <a:pt x="21533" y="5606"/>
                </a:lnTo>
                <a:cubicBezTo>
                  <a:pt x="21577" y="5438"/>
                  <a:pt x="21564" y="4957"/>
                  <a:pt x="20634" y="4563"/>
                </a:cubicBezTo>
                <a:cubicBezTo>
                  <a:pt x="20096" y="4336"/>
                  <a:pt x="18566" y="4060"/>
                  <a:pt x="16691" y="4060"/>
                </a:cubicBezTo>
                <a:lnTo>
                  <a:pt x="10777" y="4060"/>
                </a:lnTo>
                <a:lnTo>
                  <a:pt x="4845" y="4060"/>
                </a:lnTo>
                <a:close/>
              </a:path>
            </a:pathLst>
          </a:custGeom>
          <a:solidFill>
            <a:srgbClr val="392160">
              <a:alpha val="70000"/>
            </a:srgbClr>
          </a:solidFill>
          <a:ln w="12700">
            <a:miter lim="400000"/>
          </a:ln>
          <a:effectLst>
            <a:reflection stA="30232"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12" name="Male"/>
          <p:cNvSpPr/>
          <p:nvPr/>
        </p:nvSpPr>
        <p:spPr>
          <a:xfrm>
            <a:off x="9512744" y="4958618"/>
            <a:ext cx="283596" cy="765232"/>
          </a:xfrm>
          <a:custGeom>
            <a:avLst/>
            <a:gdLst/>
            <a:ahLst/>
            <a:cxnLst>
              <a:cxn ang="0">
                <a:pos x="wd2" y="hd2"/>
              </a:cxn>
              <a:cxn ang="5400000">
                <a:pos x="wd2" y="hd2"/>
              </a:cxn>
              <a:cxn ang="10800000">
                <a:pos x="wd2" y="hd2"/>
              </a:cxn>
              <a:cxn ang="16200000">
                <a:pos x="wd2" y="hd2"/>
              </a:cxn>
            </a:cxnLst>
            <a:rect l="0" t="0" r="r" b="b"/>
            <a:pathLst>
              <a:path w="21547" h="21600" extrusionOk="0">
                <a:moveTo>
                  <a:pt x="10777" y="0"/>
                </a:moveTo>
                <a:cubicBezTo>
                  <a:pt x="9509" y="0"/>
                  <a:pt x="8239" y="180"/>
                  <a:pt x="7271" y="540"/>
                </a:cubicBezTo>
                <a:cubicBezTo>
                  <a:pt x="5335" y="1259"/>
                  <a:pt x="5335" y="2425"/>
                  <a:pt x="7271" y="3144"/>
                </a:cubicBezTo>
                <a:cubicBezTo>
                  <a:pt x="9206" y="3863"/>
                  <a:pt x="12348" y="3863"/>
                  <a:pt x="14284" y="3144"/>
                </a:cubicBezTo>
                <a:cubicBezTo>
                  <a:pt x="16220" y="2425"/>
                  <a:pt x="16220" y="1259"/>
                  <a:pt x="14284" y="540"/>
                </a:cubicBezTo>
                <a:cubicBezTo>
                  <a:pt x="13316" y="180"/>
                  <a:pt x="12046" y="0"/>
                  <a:pt x="10777" y="0"/>
                </a:cubicBezTo>
                <a:close/>
                <a:moveTo>
                  <a:pt x="4845" y="4060"/>
                </a:moveTo>
                <a:cubicBezTo>
                  <a:pt x="2970" y="4060"/>
                  <a:pt x="1445" y="4331"/>
                  <a:pt x="907" y="4563"/>
                </a:cubicBezTo>
                <a:cubicBezTo>
                  <a:pt x="-23" y="4963"/>
                  <a:pt x="-21" y="5438"/>
                  <a:pt x="8" y="5606"/>
                </a:cubicBezTo>
                <a:lnTo>
                  <a:pt x="8" y="12393"/>
                </a:lnTo>
                <a:cubicBezTo>
                  <a:pt x="8" y="12733"/>
                  <a:pt x="732" y="13004"/>
                  <a:pt x="1648" y="13004"/>
                </a:cubicBezTo>
                <a:cubicBezTo>
                  <a:pt x="2563" y="13004"/>
                  <a:pt x="3292" y="12728"/>
                  <a:pt x="3292" y="12393"/>
                </a:cubicBezTo>
                <a:lnTo>
                  <a:pt x="3292" y="6777"/>
                </a:lnTo>
                <a:lnTo>
                  <a:pt x="4791" y="6777"/>
                </a:lnTo>
                <a:lnTo>
                  <a:pt x="4791" y="12641"/>
                </a:lnTo>
                <a:lnTo>
                  <a:pt x="4804" y="12641"/>
                </a:lnTo>
                <a:lnTo>
                  <a:pt x="4804" y="20628"/>
                </a:lnTo>
                <a:cubicBezTo>
                  <a:pt x="4804" y="21163"/>
                  <a:pt x="5982" y="21600"/>
                  <a:pt x="7421" y="21600"/>
                </a:cubicBezTo>
                <a:cubicBezTo>
                  <a:pt x="8860" y="21600"/>
                  <a:pt x="10037" y="21163"/>
                  <a:pt x="10037" y="20628"/>
                </a:cubicBezTo>
                <a:lnTo>
                  <a:pt x="10037" y="12641"/>
                </a:lnTo>
                <a:lnTo>
                  <a:pt x="10777" y="12641"/>
                </a:lnTo>
                <a:lnTo>
                  <a:pt x="11504" y="12641"/>
                </a:lnTo>
                <a:lnTo>
                  <a:pt x="11504" y="20628"/>
                </a:lnTo>
                <a:cubicBezTo>
                  <a:pt x="11504" y="21163"/>
                  <a:pt x="12682" y="21600"/>
                  <a:pt x="14121" y="21600"/>
                </a:cubicBezTo>
                <a:cubicBezTo>
                  <a:pt x="15559" y="21600"/>
                  <a:pt x="16737" y="21163"/>
                  <a:pt x="16737" y="20628"/>
                </a:cubicBezTo>
                <a:lnTo>
                  <a:pt x="16737" y="12636"/>
                </a:lnTo>
                <a:lnTo>
                  <a:pt x="16750" y="12636"/>
                </a:lnTo>
                <a:lnTo>
                  <a:pt x="16750" y="6772"/>
                </a:lnTo>
                <a:lnTo>
                  <a:pt x="18249" y="6772"/>
                </a:lnTo>
                <a:lnTo>
                  <a:pt x="18249" y="12388"/>
                </a:lnTo>
                <a:cubicBezTo>
                  <a:pt x="18249" y="12728"/>
                  <a:pt x="18973" y="12997"/>
                  <a:pt x="19889" y="12997"/>
                </a:cubicBezTo>
                <a:cubicBezTo>
                  <a:pt x="20805" y="12997"/>
                  <a:pt x="21533" y="12723"/>
                  <a:pt x="21533" y="12388"/>
                </a:cubicBezTo>
                <a:lnTo>
                  <a:pt x="21533" y="5606"/>
                </a:lnTo>
                <a:cubicBezTo>
                  <a:pt x="21577" y="5438"/>
                  <a:pt x="21564" y="4957"/>
                  <a:pt x="20634" y="4563"/>
                </a:cubicBezTo>
                <a:cubicBezTo>
                  <a:pt x="20096" y="4336"/>
                  <a:pt x="18566" y="4060"/>
                  <a:pt x="16691" y="4060"/>
                </a:cubicBezTo>
                <a:lnTo>
                  <a:pt x="10777" y="4060"/>
                </a:lnTo>
                <a:lnTo>
                  <a:pt x="4845" y="4060"/>
                </a:lnTo>
                <a:close/>
              </a:path>
            </a:pathLst>
          </a:custGeom>
          <a:solidFill>
            <a:srgbClr val="392160">
              <a:alpha val="70000"/>
            </a:srgbClr>
          </a:solidFill>
          <a:ln w="12700">
            <a:miter lim="400000"/>
          </a:ln>
          <a:effectLst>
            <a:reflection stA="30232"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13" name="Male"/>
          <p:cNvSpPr/>
          <p:nvPr/>
        </p:nvSpPr>
        <p:spPr>
          <a:xfrm>
            <a:off x="9855645" y="4958618"/>
            <a:ext cx="283596" cy="765232"/>
          </a:xfrm>
          <a:custGeom>
            <a:avLst/>
            <a:gdLst/>
            <a:ahLst/>
            <a:cxnLst>
              <a:cxn ang="0">
                <a:pos x="wd2" y="hd2"/>
              </a:cxn>
              <a:cxn ang="5400000">
                <a:pos x="wd2" y="hd2"/>
              </a:cxn>
              <a:cxn ang="10800000">
                <a:pos x="wd2" y="hd2"/>
              </a:cxn>
              <a:cxn ang="16200000">
                <a:pos x="wd2" y="hd2"/>
              </a:cxn>
            </a:cxnLst>
            <a:rect l="0" t="0" r="r" b="b"/>
            <a:pathLst>
              <a:path w="21547" h="21600" extrusionOk="0">
                <a:moveTo>
                  <a:pt x="10777" y="0"/>
                </a:moveTo>
                <a:cubicBezTo>
                  <a:pt x="9509" y="0"/>
                  <a:pt x="8239" y="180"/>
                  <a:pt x="7271" y="540"/>
                </a:cubicBezTo>
                <a:cubicBezTo>
                  <a:pt x="5335" y="1259"/>
                  <a:pt x="5335" y="2425"/>
                  <a:pt x="7271" y="3144"/>
                </a:cubicBezTo>
                <a:cubicBezTo>
                  <a:pt x="9206" y="3863"/>
                  <a:pt x="12348" y="3863"/>
                  <a:pt x="14284" y="3144"/>
                </a:cubicBezTo>
                <a:cubicBezTo>
                  <a:pt x="16220" y="2425"/>
                  <a:pt x="16220" y="1259"/>
                  <a:pt x="14284" y="540"/>
                </a:cubicBezTo>
                <a:cubicBezTo>
                  <a:pt x="13316" y="180"/>
                  <a:pt x="12046" y="0"/>
                  <a:pt x="10777" y="0"/>
                </a:cubicBezTo>
                <a:close/>
                <a:moveTo>
                  <a:pt x="4845" y="4060"/>
                </a:moveTo>
                <a:cubicBezTo>
                  <a:pt x="2970" y="4060"/>
                  <a:pt x="1445" y="4331"/>
                  <a:pt x="907" y="4563"/>
                </a:cubicBezTo>
                <a:cubicBezTo>
                  <a:pt x="-23" y="4963"/>
                  <a:pt x="-21" y="5438"/>
                  <a:pt x="8" y="5606"/>
                </a:cubicBezTo>
                <a:lnTo>
                  <a:pt x="8" y="12393"/>
                </a:lnTo>
                <a:cubicBezTo>
                  <a:pt x="8" y="12733"/>
                  <a:pt x="732" y="13004"/>
                  <a:pt x="1648" y="13004"/>
                </a:cubicBezTo>
                <a:cubicBezTo>
                  <a:pt x="2563" y="13004"/>
                  <a:pt x="3292" y="12728"/>
                  <a:pt x="3292" y="12393"/>
                </a:cubicBezTo>
                <a:lnTo>
                  <a:pt x="3292" y="6777"/>
                </a:lnTo>
                <a:lnTo>
                  <a:pt x="4791" y="6777"/>
                </a:lnTo>
                <a:lnTo>
                  <a:pt x="4791" y="12641"/>
                </a:lnTo>
                <a:lnTo>
                  <a:pt x="4804" y="12641"/>
                </a:lnTo>
                <a:lnTo>
                  <a:pt x="4804" y="20628"/>
                </a:lnTo>
                <a:cubicBezTo>
                  <a:pt x="4804" y="21163"/>
                  <a:pt x="5982" y="21600"/>
                  <a:pt x="7421" y="21600"/>
                </a:cubicBezTo>
                <a:cubicBezTo>
                  <a:pt x="8860" y="21600"/>
                  <a:pt x="10037" y="21163"/>
                  <a:pt x="10037" y="20628"/>
                </a:cubicBezTo>
                <a:lnTo>
                  <a:pt x="10037" y="12641"/>
                </a:lnTo>
                <a:lnTo>
                  <a:pt x="10777" y="12641"/>
                </a:lnTo>
                <a:lnTo>
                  <a:pt x="11504" y="12641"/>
                </a:lnTo>
                <a:lnTo>
                  <a:pt x="11504" y="20628"/>
                </a:lnTo>
                <a:cubicBezTo>
                  <a:pt x="11504" y="21163"/>
                  <a:pt x="12682" y="21600"/>
                  <a:pt x="14121" y="21600"/>
                </a:cubicBezTo>
                <a:cubicBezTo>
                  <a:pt x="15559" y="21600"/>
                  <a:pt x="16737" y="21163"/>
                  <a:pt x="16737" y="20628"/>
                </a:cubicBezTo>
                <a:lnTo>
                  <a:pt x="16737" y="12636"/>
                </a:lnTo>
                <a:lnTo>
                  <a:pt x="16750" y="12636"/>
                </a:lnTo>
                <a:lnTo>
                  <a:pt x="16750" y="6772"/>
                </a:lnTo>
                <a:lnTo>
                  <a:pt x="18249" y="6772"/>
                </a:lnTo>
                <a:lnTo>
                  <a:pt x="18249" y="12388"/>
                </a:lnTo>
                <a:cubicBezTo>
                  <a:pt x="18249" y="12728"/>
                  <a:pt x="18973" y="12997"/>
                  <a:pt x="19889" y="12997"/>
                </a:cubicBezTo>
                <a:cubicBezTo>
                  <a:pt x="20805" y="12997"/>
                  <a:pt x="21533" y="12723"/>
                  <a:pt x="21533" y="12388"/>
                </a:cubicBezTo>
                <a:lnTo>
                  <a:pt x="21533" y="5606"/>
                </a:lnTo>
                <a:cubicBezTo>
                  <a:pt x="21577" y="5438"/>
                  <a:pt x="21564" y="4957"/>
                  <a:pt x="20634" y="4563"/>
                </a:cubicBezTo>
                <a:cubicBezTo>
                  <a:pt x="20096" y="4336"/>
                  <a:pt x="18566" y="4060"/>
                  <a:pt x="16691" y="4060"/>
                </a:cubicBezTo>
                <a:lnTo>
                  <a:pt x="10777" y="4060"/>
                </a:lnTo>
                <a:lnTo>
                  <a:pt x="4845" y="4060"/>
                </a:lnTo>
                <a:close/>
              </a:path>
            </a:pathLst>
          </a:custGeom>
          <a:solidFill>
            <a:srgbClr val="392160">
              <a:alpha val="70000"/>
            </a:srgbClr>
          </a:solidFill>
          <a:ln w="12700">
            <a:miter lim="400000"/>
          </a:ln>
          <a:effectLst>
            <a:reflection stA="30232"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14" name="Male"/>
          <p:cNvSpPr/>
          <p:nvPr/>
        </p:nvSpPr>
        <p:spPr>
          <a:xfrm>
            <a:off x="8484044" y="4958618"/>
            <a:ext cx="283596" cy="765232"/>
          </a:xfrm>
          <a:custGeom>
            <a:avLst/>
            <a:gdLst/>
            <a:ahLst/>
            <a:cxnLst>
              <a:cxn ang="0">
                <a:pos x="wd2" y="hd2"/>
              </a:cxn>
              <a:cxn ang="5400000">
                <a:pos x="wd2" y="hd2"/>
              </a:cxn>
              <a:cxn ang="10800000">
                <a:pos x="wd2" y="hd2"/>
              </a:cxn>
              <a:cxn ang="16200000">
                <a:pos x="wd2" y="hd2"/>
              </a:cxn>
            </a:cxnLst>
            <a:rect l="0" t="0" r="r" b="b"/>
            <a:pathLst>
              <a:path w="21547" h="21600" extrusionOk="0">
                <a:moveTo>
                  <a:pt x="10777" y="0"/>
                </a:moveTo>
                <a:cubicBezTo>
                  <a:pt x="9509" y="0"/>
                  <a:pt x="8239" y="180"/>
                  <a:pt x="7271" y="540"/>
                </a:cubicBezTo>
                <a:cubicBezTo>
                  <a:pt x="5335" y="1259"/>
                  <a:pt x="5335" y="2425"/>
                  <a:pt x="7271" y="3144"/>
                </a:cubicBezTo>
                <a:cubicBezTo>
                  <a:pt x="9206" y="3863"/>
                  <a:pt x="12348" y="3863"/>
                  <a:pt x="14284" y="3144"/>
                </a:cubicBezTo>
                <a:cubicBezTo>
                  <a:pt x="16220" y="2425"/>
                  <a:pt x="16220" y="1259"/>
                  <a:pt x="14284" y="540"/>
                </a:cubicBezTo>
                <a:cubicBezTo>
                  <a:pt x="13316" y="180"/>
                  <a:pt x="12046" y="0"/>
                  <a:pt x="10777" y="0"/>
                </a:cubicBezTo>
                <a:close/>
                <a:moveTo>
                  <a:pt x="4845" y="4060"/>
                </a:moveTo>
                <a:cubicBezTo>
                  <a:pt x="2970" y="4060"/>
                  <a:pt x="1445" y="4331"/>
                  <a:pt x="907" y="4563"/>
                </a:cubicBezTo>
                <a:cubicBezTo>
                  <a:pt x="-23" y="4963"/>
                  <a:pt x="-21" y="5438"/>
                  <a:pt x="8" y="5606"/>
                </a:cubicBezTo>
                <a:lnTo>
                  <a:pt x="8" y="12393"/>
                </a:lnTo>
                <a:cubicBezTo>
                  <a:pt x="8" y="12733"/>
                  <a:pt x="732" y="13004"/>
                  <a:pt x="1648" y="13004"/>
                </a:cubicBezTo>
                <a:cubicBezTo>
                  <a:pt x="2563" y="13004"/>
                  <a:pt x="3292" y="12728"/>
                  <a:pt x="3292" y="12393"/>
                </a:cubicBezTo>
                <a:lnTo>
                  <a:pt x="3292" y="6777"/>
                </a:lnTo>
                <a:lnTo>
                  <a:pt x="4791" y="6777"/>
                </a:lnTo>
                <a:lnTo>
                  <a:pt x="4791" y="12641"/>
                </a:lnTo>
                <a:lnTo>
                  <a:pt x="4804" y="12641"/>
                </a:lnTo>
                <a:lnTo>
                  <a:pt x="4804" y="20628"/>
                </a:lnTo>
                <a:cubicBezTo>
                  <a:pt x="4804" y="21163"/>
                  <a:pt x="5982" y="21600"/>
                  <a:pt x="7421" y="21600"/>
                </a:cubicBezTo>
                <a:cubicBezTo>
                  <a:pt x="8860" y="21600"/>
                  <a:pt x="10037" y="21163"/>
                  <a:pt x="10037" y="20628"/>
                </a:cubicBezTo>
                <a:lnTo>
                  <a:pt x="10037" y="12641"/>
                </a:lnTo>
                <a:lnTo>
                  <a:pt x="10777" y="12641"/>
                </a:lnTo>
                <a:lnTo>
                  <a:pt x="11504" y="12641"/>
                </a:lnTo>
                <a:lnTo>
                  <a:pt x="11504" y="20628"/>
                </a:lnTo>
                <a:cubicBezTo>
                  <a:pt x="11504" y="21163"/>
                  <a:pt x="12682" y="21600"/>
                  <a:pt x="14121" y="21600"/>
                </a:cubicBezTo>
                <a:cubicBezTo>
                  <a:pt x="15559" y="21600"/>
                  <a:pt x="16737" y="21163"/>
                  <a:pt x="16737" y="20628"/>
                </a:cubicBezTo>
                <a:lnTo>
                  <a:pt x="16737" y="12636"/>
                </a:lnTo>
                <a:lnTo>
                  <a:pt x="16750" y="12636"/>
                </a:lnTo>
                <a:lnTo>
                  <a:pt x="16750" y="6772"/>
                </a:lnTo>
                <a:lnTo>
                  <a:pt x="18249" y="6772"/>
                </a:lnTo>
                <a:lnTo>
                  <a:pt x="18249" y="12388"/>
                </a:lnTo>
                <a:cubicBezTo>
                  <a:pt x="18249" y="12728"/>
                  <a:pt x="18973" y="12997"/>
                  <a:pt x="19889" y="12997"/>
                </a:cubicBezTo>
                <a:cubicBezTo>
                  <a:pt x="20805" y="12997"/>
                  <a:pt x="21533" y="12723"/>
                  <a:pt x="21533" y="12388"/>
                </a:cubicBezTo>
                <a:lnTo>
                  <a:pt x="21533" y="5606"/>
                </a:lnTo>
                <a:cubicBezTo>
                  <a:pt x="21577" y="5438"/>
                  <a:pt x="21564" y="4957"/>
                  <a:pt x="20634" y="4563"/>
                </a:cubicBezTo>
                <a:cubicBezTo>
                  <a:pt x="20096" y="4336"/>
                  <a:pt x="18566" y="4060"/>
                  <a:pt x="16691" y="4060"/>
                </a:cubicBezTo>
                <a:lnTo>
                  <a:pt x="10777" y="4060"/>
                </a:lnTo>
                <a:lnTo>
                  <a:pt x="4845" y="4060"/>
                </a:lnTo>
                <a:close/>
              </a:path>
            </a:pathLst>
          </a:custGeom>
          <a:solidFill>
            <a:srgbClr val="392160">
              <a:alpha val="70000"/>
            </a:srgbClr>
          </a:solidFill>
          <a:ln w="12700">
            <a:miter lim="400000"/>
          </a:ln>
          <a:effectLst>
            <a:reflection stA="30232"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15" name="Male"/>
          <p:cNvSpPr/>
          <p:nvPr/>
        </p:nvSpPr>
        <p:spPr>
          <a:xfrm>
            <a:off x="8141144" y="4958618"/>
            <a:ext cx="283596" cy="765232"/>
          </a:xfrm>
          <a:custGeom>
            <a:avLst/>
            <a:gdLst/>
            <a:ahLst/>
            <a:cxnLst>
              <a:cxn ang="0">
                <a:pos x="wd2" y="hd2"/>
              </a:cxn>
              <a:cxn ang="5400000">
                <a:pos x="wd2" y="hd2"/>
              </a:cxn>
              <a:cxn ang="10800000">
                <a:pos x="wd2" y="hd2"/>
              </a:cxn>
              <a:cxn ang="16200000">
                <a:pos x="wd2" y="hd2"/>
              </a:cxn>
            </a:cxnLst>
            <a:rect l="0" t="0" r="r" b="b"/>
            <a:pathLst>
              <a:path w="21547" h="21600" extrusionOk="0">
                <a:moveTo>
                  <a:pt x="10777" y="0"/>
                </a:moveTo>
                <a:cubicBezTo>
                  <a:pt x="9509" y="0"/>
                  <a:pt x="8239" y="180"/>
                  <a:pt x="7271" y="540"/>
                </a:cubicBezTo>
                <a:cubicBezTo>
                  <a:pt x="5335" y="1259"/>
                  <a:pt x="5335" y="2425"/>
                  <a:pt x="7271" y="3144"/>
                </a:cubicBezTo>
                <a:cubicBezTo>
                  <a:pt x="9206" y="3863"/>
                  <a:pt x="12348" y="3863"/>
                  <a:pt x="14284" y="3144"/>
                </a:cubicBezTo>
                <a:cubicBezTo>
                  <a:pt x="16220" y="2425"/>
                  <a:pt x="16220" y="1259"/>
                  <a:pt x="14284" y="540"/>
                </a:cubicBezTo>
                <a:cubicBezTo>
                  <a:pt x="13316" y="180"/>
                  <a:pt x="12046" y="0"/>
                  <a:pt x="10777" y="0"/>
                </a:cubicBezTo>
                <a:close/>
                <a:moveTo>
                  <a:pt x="4845" y="4060"/>
                </a:moveTo>
                <a:cubicBezTo>
                  <a:pt x="2970" y="4060"/>
                  <a:pt x="1445" y="4331"/>
                  <a:pt x="907" y="4563"/>
                </a:cubicBezTo>
                <a:cubicBezTo>
                  <a:pt x="-23" y="4963"/>
                  <a:pt x="-21" y="5438"/>
                  <a:pt x="8" y="5606"/>
                </a:cubicBezTo>
                <a:lnTo>
                  <a:pt x="8" y="12393"/>
                </a:lnTo>
                <a:cubicBezTo>
                  <a:pt x="8" y="12733"/>
                  <a:pt x="732" y="13004"/>
                  <a:pt x="1648" y="13004"/>
                </a:cubicBezTo>
                <a:cubicBezTo>
                  <a:pt x="2563" y="13004"/>
                  <a:pt x="3292" y="12728"/>
                  <a:pt x="3292" y="12393"/>
                </a:cubicBezTo>
                <a:lnTo>
                  <a:pt x="3292" y="6777"/>
                </a:lnTo>
                <a:lnTo>
                  <a:pt x="4791" y="6777"/>
                </a:lnTo>
                <a:lnTo>
                  <a:pt x="4791" y="12641"/>
                </a:lnTo>
                <a:lnTo>
                  <a:pt x="4804" y="12641"/>
                </a:lnTo>
                <a:lnTo>
                  <a:pt x="4804" y="20628"/>
                </a:lnTo>
                <a:cubicBezTo>
                  <a:pt x="4804" y="21163"/>
                  <a:pt x="5982" y="21600"/>
                  <a:pt x="7421" y="21600"/>
                </a:cubicBezTo>
                <a:cubicBezTo>
                  <a:pt x="8860" y="21600"/>
                  <a:pt x="10037" y="21163"/>
                  <a:pt x="10037" y="20628"/>
                </a:cubicBezTo>
                <a:lnTo>
                  <a:pt x="10037" y="12641"/>
                </a:lnTo>
                <a:lnTo>
                  <a:pt x="10777" y="12641"/>
                </a:lnTo>
                <a:lnTo>
                  <a:pt x="11504" y="12641"/>
                </a:lnTo>
                <a:lnTo>
                  <a:pt x="11504" y="20628"/>
                </a:lnTo>
                <a:cubicBezTo>
                  <a:pt x="11504" y="21163"/>
                  <a:pt x="12682" y="21600"/>
                  <a:pt x="14121" y="21600"/>
                </a:cubicBezTo>
                <a:cubicBezTo>
                  <a:pt x="15559" y="21600"/>
                  <a:pt x="16737" y="21163"/>
                  <a:pt x="16737" y="20628"/>
                </a:cubicBezTo>
                <a:lnTo>
                  <a:pt x="16737" y="12636"/>
                </a:lnTo>
                <a:lnTo>
                  <a:pt x="16750" y="12636"/>
                </a:lnTo>
                <a:lnTo>
                  <a:pt x="16750" y="6772"/>
                </a:lnTo>
                <a:lnTo>
                  <a:pt x="18249" y="6772"/>
                </a:lnTo>
                <a:lnTo>
                  <a:pt x="18249" y="12388"/>
                </a:lnTo>
                <a:cubicBezTo>
                  <a:pt x="18249" y="12728"/>
                  <a:pt x="18973" y="12997"/>
                  <a:pt x="19889" y="12997"/>
                </a:cubicBezTo>
                <a:cubicBezTo>
                  <a:pt x="20805" y="12997"/>
                  <a:pt x="21533" y="12723"/>
                  <a:pt x="21533" y="12388"/>
                </a:cubicBezTo>
                <a:lnTo>
                  <a:pt x="21533" y="5606"/>
                </a:lnTo>
                <a:cubicBezTo>
                  <a:pt x="21577" y="5438"/>
                  <a:pt x="21564" y="4957"/>
                  <a:pt x="20634" y="4563"/>
                </a:cubicBezTo>
                <a:cubicBezTo>
                  <a:pt x="20096" y="4336"/>
                  <a:pt x="18566" y="4060"/>
                  <a:pt x="16691" y="4060"/>
                </a:cubicBezTo>
                <a:lnTo>
                  <a:pt x="10777" y="4060"/>
                </a:lnTo>
                <a:lnTo>
                  <a:pt x="4845" y="4060"/>
                </a:lnTo>
                <a:close/>
              </a:path>
            </a:pathLst>
          </a:custGeom>
          <a:solidFill>
            <a:srgbClr val="392160">
              <a:alpha val="70000"/>
            </a:srgbClr>
          </a:solidFill>
          <a:ln w="12700">
            <a:miter lim="400000"/>
          </a:ln>
          <a:effectLst>
            <a:reflection stA="30232"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16" name="Hourglass"/>
          <p:cNvSpPr/>
          <p:nvPr/>
        </p:nvSpPr>
        <p:spPr>
          <a:xfrm>
            <a:off x="3217940" y="4958619"/>
            <a:ext cx="456313" cy="765231"/>
          </a:xfrm>
          <a:custGeom>
            <a:avLst/>
            <a:gdLst/>
            <a:ahLst/>
            <a:cxnLst>
              <a:cxn ang="0">
                <a:pos x="wd2" y="hd2"/>
              </a:cxn>
              <a:cxn ang="5400000">
                <a:pos x="wd2" y="hd2"/>
              </a:cxn>
              <a:cxn ang="10800000">
                <a:pos x="wd2" y="hd2"/>
              </a:cxn>
              <a:cxn ang="16200000">
                <a:pos x="wd2" y="hd2"/>
              </a:cxn>
            </a:cxnLst>
            <a:rect l="0" t="0" r="r" b="b"/>
            <a:pathLst>
              <a:path w="21600" h="21600" extrusionOk="0">
                <a:moveTo>
                  <a:pt x="898" y="0"/>
                </a:moveTo>
                <a:cubicBezTo>
                  <a:pt x="404" y="0"/>
                  <a:pt x="0" y="242"/>
                  <a:pt x="0" y="537"/>
                </a:cubicBezTo>
                <a:lnTo>
                  <a:pt x="0" y="901"/>
                </a:lnTo>
                <a:cubicBezTo>
                  <a:pt x="0" y="1196"/>
                  <a:pt x="404" y="1438"/>
                  <a:pt x="898" y="1438"/>
                </a:cubicBezTo>
                <a:lnTo>
                  <a:pt x="20702" y="1438"/>
                </a:lnTo>
                <a:cubicBezTo>
                  <a:pt x="21196" y="1438"/>
                  <a:pt x="21600" y="1196"/>
                  <a:pt x="21600" y="901"/>
                </a:cubicBezTo>
                <a:lnTo>
                  <a:pt x="21600" y="537"/>
                </a:lnTo>
                <a:cubicBezTo>
                  <a:pt x="21600" y="242"/>
                  <a:pt x="21196" y="0"/>
                  <a:pt x="20702" y="0"/>
                </a:cubicBezTo>
                <a:lnTo>
                  <a:pt x="898" y="0"/>
                </a:lnTo>
                <a:close/>
                <a:moveTo>
                  <a:pt x="2670" y="2035"/>
                </a:moveTo>
                <a:cubicBezTo>
                  <a:pt x="2211" y="2035"/>
                  <a:pt x="1818" y="2231"/>
                  <a:pt x="1734" y="2499"/>
                </a:cubicBezTo>
                <a:cubicBezTo>
                  <a:pt x="1688" y="2648"/>
                  <a:pt x="678" y="6175"/>
                  <a:pt x="7600" y="10445"/>
                </a:cubicBezTo>
                <a:lnTo>
                  <a:pt x="7609" y="10452"/>
                </a:lnTo>
                <a:cubicBezTo>
                  <a:pt x="7626" y="10469"/>
                  <a:pt x="7637" y="10489"/>
                  <a:pt x="7652" y="10509"/>
                </a:cubicBezTo>
                <a:lnTo>
                  <a:pt x="7657" y="10516"/>
                </a:lnTo>
                <a:cubicBezTo>
                  <a:pt x="7692" y="10583"/>
                  <a:pt x="7734" y="10686"/>
                  <a:pt x="7739" y="10800"/>
                </a:cubicBezTo>
                <a:cubicBezTo>
                  <a:pt x="7733" y="10917"/>
                  <a:pt x="7692" y="11018"/>
                  <a:pt x="7657" y="11084"/>
                </a:cubicBezTo>
                <a:lnTo>
                  <a:pt x="7654" y="11089"/>
                </a:lnTo>
                <a:cubicBezTo>
                  <a:pt x="7640" y="11110"/>
                  <a:pt x="7626" y="11130"/>
                  <a:pt x="7609" y="11148"/>
                </a:cubicBezTo>
                <a:lnTo>
                  <a:pt x="7603" y="11153"/>
                </a:lnTo>
                <a:cubicBezTo>
                  <a:pt x="678" y="15424"/>
                  <a:pt x="1688" y="18954"/>
                  <a:pt x="1734" y="19102"/>
                </a:cubicBezTo>
                <a:cubicBezTo>
                  <a:pt x="1818" y="19371"/>
                  <a:pt x="2211" y="19565"/>
                  <a:pt x="2670" y="19565"/>
                </a:cubicBezTo>
                <a:lnTo>
                  <a:pt x="18930" y="19565"/>
                </a:lnTo>
                <a:cubicBezTo>
                  <a:pt x="19389" y="19565"/>
                  <a:pt x="19782" y="19371"/>
                  <a:pt x="19866" y="19102"/>
                </a:cubicBezTo>
                <a:cubicBezTo>
                  <a:pt x="19912" y="18954"/>
                  <a:pt x="20920" y="15426"/>
                  <a:pt x="13997" y="11155"/>
                </a:cubicBezTo>
                <a:lnTo>
                  <a:pt x="13991" y="11148"/>
                </a:lnTo>
                <a:cubicBezTo>
                  <a:pt x="13974" y="11131"/>
                  <a:pt x="13962" y="11113"/>
                  <a:pt x="13948" y="11092"/>
                </a:cubicBezTo>
                <a:lnTo>
                  <a:pt x="13943" y="11084"/>
                </a:lnTo>
                <a:cubicBezTo>
                  <a:pt x="13908" y="11018"/>
                  <a:pt x="13866" y="10915"/>
                  <a:pt x="13861" y="10802"/>
                </a:cubicBezTo>
                <a:cubicBezTo>
                  <a:pt x="13866" y="10684"/>
                  <a:pt x="13908" y="10584"/>
                  <a:pt x="13943" y="10518"/>
                </a:cubicBezTo>
                <a:lnTo>
                  <a:pt x="13946" y="10511"/>
                </a:lnTo>
                <a:cubicBezTo>
                  <a:pt x="13960" y="10490"/>
                  <a:pt x="13974" y="10470"/>
                  <a:pt x="13991" y="10452"/>
                </a:cubicBezTo>
                <a:lnTo>
                  <a:pt x="13997" y="10447"/>
                </a:lnTo>
                <a:cubicBezTo>
                  <a:pt x="20922" y="6176"/>
                  <a:pt x="19912" y="2648"/>
                  <a:pt x="19866" y="2499"/>
                </a:cubicBezTo>
                <a:cubicBezTo>
                  <a:pt x="19782" y="2231"/>
                  <a:pt x="19389" y="2035"/>
                  <a:pt x="18930" y="2035"/>
                </a:cubicBezTo>
                <a:lnTo>
                  <a:pt x="2670" y="2035"/>
                </a:lnTo>
                <a:close/>
                <a:moveTo>
                  <a:pt x="3562" y="3170"/>
                </a:moveTo>
                <a:lnTo>
                  <a:pt x="18038" y="3170"/>
                </a:lnTo>
                <a:cubicBezTo>
                  <a:pt x="18033" y="3525"/>
                  <a:pt x="17958" y="4064"/>
                  <a:pt x="17658" y="4738"/>
                </a:cubicBezTo>
                <a:cubicBezTo>
                  <a:pt x="17139" y="5903"/>
                  <a:pt x="15820" y="7716"/>
                  <a:pt x="12489" y="9742"/>
                </a:cubicBezTo>
                <a:cubicBezTo>
                  <a:pt x="12423" y="9782"/>
                  <a:pt x="12368" y="9829"/>
                  <a:pt x="12325" y="9879"/>
                </a:cubicBezTo>
                <a:cubicBezTo>
                  <a:pt x="12317" y="9888"/>
                  <a:pt x="12253" y="9965"/>
                  <a:pt x="12180" y="10087"/>
                </a:cubicBezTo>
                <a:cubicBezTo>
                  <a:pt x="12034" y="10297"/>
                  <a:pt x="11957" y="10524"/>
                  <a:pt x="11956" y="10759"/>
                </a:cubicBezTo>
                <a:cubicBezTo>
                  <a:pt x="11956" y="10768"/>
                  <a:pt x="11956" y="10776"/>
                  <a:pt x="11956" y="10785"/>
                </a:cubicBezTo>
                <a:lnTo>
                  <a:pt x="11956" y="10815"/>
                </a:lnTo>
                <a:cubicBezTo>
                  <a:pt x="11956" y="10824"/>
                  <a:pt x="11956" y="10832"/>
                  <a:pt x="11956" y="10837"/>
                </a:cubicBezTo>
                <a:cubicBezTo>
                  <a:pt x="11957" y="11075"/>
                  <a:pt x="12034" y="11303"/>
                  <a:pt x="12177" y="11510"/>
                </a:cubicBezTo>
                <a:cubicBezTo>
                  <a:pt x="12252" y="11635"/>
                  <a:pt x="12317" y="11714"/>
                  <a:pt x="12325" y="11723"/>
                </a:cubicBezTo>
                <a:cubicBezTo>
                  <a:pt x="12368" y="11772"/>
                  <a:pt x="12423" y="11817"/>
                  <a:pt x="12489" y="11858"/>
                </a:cubicBezTo>
                <a:cubicBezTo>
                  <a:pt x="15820" y="13884"/>
                  <a:pt x="17139" y="15699"/>
                  <a:pt x="17658" y="16863"/>
                </a:cubicBezTo>
                <a:cubicBezTo>
                  <a:pt x="17959" y="17538"/>
                  <a:pt x="18033" y="18076"/>
                  <a:pt x="18038" y="18430"/>
                </a:cubicBezTo>
                <a:lnTo>
                  <a:pt x="3562" y="18430"/>
                </a:lnTo>
                <a:cubicBezTo>
                  <a:pt x="3567" y="18075"/>
                  <a:pt x="3642" y="17536"/>
                  <a:pt x="3942" y="16862"/>
                </a:cubicBezTo>
                <a:cubicBezTo>
                  <a:pt x="4461" y="15697"/>
                  <a:pt x="5780" y="13884"/>
                  <a:pt x="9111" y="11858"/>
                </a:cubicBezTo>
                <a:cubicBezTo>
                  <a:pt x="9177" y="11817"/>
                  <a:pt x="9232" y="11771"/>
                  <a:pt x="9275" y="11721"/>
                </a:cubicBezTo>
                <a:cubicBezTo>
                  <a:pt x="9283" y="11713"/>
                  <a:pt x="9348" y="11635"/>
                  <a:pt x="9420" y="11513"/>
                </a:cubicBezTo>
                <a:cubicBezTo>
                  <a:pt x="9566" y="11303"/>
                  <a:pt x="9643" y="11076"/>
                  <a:pt x="9644" y="10841"/>
                </a:cubicBezTo>
                <a:cubicBezTo>
                  <a:pt x="9644" y="10832"/>
                  <a:pt x="9644" y="10824"/>
                  <a:pt x="9644" y="10815"/>
                </a:cubicBezTo>
                <a:lnTo>
                  <a:pt x="9644" y="10785"/>
                </a:lnTo>
                <a:cubicBezTo>
                  <a:pt x="9644" y="10776"/>
                  <a:pt x="9644" y="10768"/>
                  <a:pt x="9644" y="10763"/>
                </a:cubicBezTo>
                <a:cubicBezTo>
                  <a:pt x="9643" y="10525"/>
                  <a:pt x="9566" y="10297"/>
                  <a:pt x="9423" y="10090"/>
                </a:cubicBezTo>
                <a:cubicBezTo>
                  <a:pt x="9348" y="9964"/>
                  <a:pt x="9283" y="9888"/>
                  <a:pt x="9275" y="9879"/>
                </a:cubicBezTo>
                <a:cubicBezTo>
                  <a:pt x="9232" y="9829"/>
                  <a:pt x="9177" y="9783"/>
                  <a:pt x="9111" y="9742"/>
                </a:cubicBezTo>
                <a:cubicBezTo>
                  <a:pt x="5780" y="7716"/>
                  <a:pt x="4461" y="5903"/>
                  <a:pt x="3942" y="4738"/>
                </a:cubicBezTo>
                <a:cubicBezTo>
                  <a:pt x="3641" y="4064"/>
                  <a:pt x="3567" y="3525"/>
                  <a:pt x="3562" y="3170"/>
                </a:cubicBezTo>
                <a:close/>
                <a:moveTo>
                  <a:pt x="10800" y="12519"/>
                </a:moveTo>
                <a:cubicBezTo>
                  <a:pt x="10624" y="12512"/>
                  <a:pt x="10439" y="12534"/>
                  <a:pt x="10293" y="12618"/>
                </a:cubicBezTo>
                <a:lnTo>
                  <a:pt x="10296" y="12620"/>
                </a:lnTo>
                <a:cubicBezTo>
                  <a:pt x="4812" y="15292"/>
                  <a:pt x="5628" y="17483"/>
                  <a:pt x="5665" y="17575"/>
                </a:cubicBezTo>
                <a:lnTo>
                  <a:pt x="5707" y="17678"/>
                </a:lnTo>
                <a:lnTo>
                  <a:pt x="15892" y="17678"/>
                </a:lnTo>
                <a:lnTo>
                  <a:pt x="15935" y="17575"/>
                </a:lnTo>
                <a:cubicBezTo>
                  <a:pt x="15972" y="17483"/>
                  <a:pt x="16788" y="15292"/>
                  <a:pt x="11304" y="12620"/>
                </a:cubicBezTo>
                <a:lnTo>
                  <a:pt x="11307" y="12618"/>
                </a:lnTo>
                <a:cubicBezTo>
                  <a:pt x="11161" y="12534"/>
                  <a:pt x="10976" y="12512"/>
                  <a:pt x="10800" y="12519"/>
                </a:cubicBezTo>
                <a:close/>
                <a:moveTo>
                  <a:pt x="898" y="20164"/>
                </a:moveTo>
                <a:cubicBezTo>
                  <a:pt x="404" y="20164"/>
                  <a:pt x="0" y="20404"/>
                  <a:pt x="0" y="20699"/>
                </a:cubicBezTo>
                <a:lnTo>
                  <a:pt x="0" y="21064"/>
                </a:lnTo>
                <a:cubicBezTo>
                  <a:pt x="0" y="21359"/>
                  <a:pt x="404" y="21600"/>
                  <a:pt x="898" y="21600"/>
                </a:cubicBezTo>
                <a:lnTo>
                  <a:pt x="20702" y="21600"/>
                </a:lnTo>
                <a:cubicBezTo>
                  <a:pt x="21196" y="21600"/>
                  <a:pt x="21600" y="21359"/>
                  <a:pt x="21600" y="21064"/>
                </a:cubicBezTo>
                <a:lnTo>
                  <a:pt x="21600" y="20699"/>
                </a:lnTo>
                <a:cubicBezTo>
                  <a:pt x="21600" y="20404"/>
                  <a:pt x="21196" y="20164"/>
                  <a:pt x="20702" y="20164"/>
                </a:cubicBezTo>
                <a:lnTo>
                  <a:pt x="898" y="20164"/>
                </a:lnTo>
                <a:close/>
              </a:path>
            </a:pathLst>
          </a:custGeom>
          <a:solidFill>
            <a:srgbClr val="392160">
              <a:alpha val="70000"/>
            </a:srgbClr>
          </a:solidFill>
          <a:ln w="12700">
            <a:miter lim="400000"/>
          </a:ln>
          <a:effectLst>
            <a:reflection stA="29957"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17" name="Hourglass"/>
          <p:cNvSpPr/>
          <p:nvPr/>
        </p:nvSpPr>
        <p:spPr>
          <a:xfrm rot="10800000" flipH="1">
            <a:off x="2709940" y="4958619"/>
            <a:ext cx="456313" cy="765232"/>
          </a:xfrm>
          <a:custGeom>
            <a:avLst/>
            <a:gdLst/>
            <a:ahLst/>
            <a:cxnLst>
              <a:cxn ang="0">
                <a:pos x="wd2" y="hd2"/>
              </a:cxn>
              <a:cxn ang="5400000">
                <a:pos x="wd2" y="hd2"/>
              </a:cxn>
              <a:cxn ang="10800000">
                <a:pos x="wd2" y="hd2"/>
              </a:cxn>
              <a:cxn ang="16200000">
                <a:pos x="wd2" y="hd2"/>
              </a:cxn>
            </a:cxnLst>
            <a:rect l="0" t="0" r="r" b="b"/>
            <a:pathLst>
              <a:path w="21600" h="21600" extrusionOk="0">
                <a:moveTo>
                  <a:pt x="898" y="0"/>
                </a:moveTo>
                <a:cubicBezTo>
                  <a:pt x="404" y="0"/>
                  <a:pt x="0" y="242"/>
                  <a:pt x="0" y="537"/>
                </a:cubicBezTo>
                <a:lnTo>
                  <a:pt x="0" y="901"/>
                </a:lnTo>
                <a:cubicBezTo>
                  <a:pt x="0" y="1196"/>
                  <a:pt x="404" y="1438"/>
                  <a:pt x="898" y="1438"/>
                </a:cubicBezTo>
                <a:lnTo>
                  <a:pt x="20702" y="1438"/>
                </a:lnTo>
                <a:cubicBezTo>
                  <a:pt x="21196" y="1438"/>
                  <a:pt x="21600" y="1196"/>
                  <a:pt x="21600" y="901"/>
                </a:cubicBezTo>
                <a:lnTo>
                  <a:pt x="21600" y="537"/>
                </a:lnTo>
                <a:cubicBezTo>
                  <a:pt x="21600" y="242"/>
                  <a:pt x="21196" y="0"/>
                  <a:pt x="20702" y="0"/>
                </a:cubicBezTo>
                <a:lnTo>
                  <a:pt x="898" y="0"/>
                </a:lnTo>
                <a:close/>
                <a:moveTo>
                  <a:pt x="2670" y="2035"/>
                </a:moveTo>
                <a:cubicBezTo>
                  <a:pt x="2211" y="2035"/>
                  <a:pt x="1818" y="2231"/>
                  <a:pt x="1734" y="2499"/>
                </a:cubicBezTo>
                <a:cubicBezTo>
                  <a:pt x="1688" y="2648"/>
                  <a:pt x="678" y="6175"/>
                  <a:pt x="7600" y="10445"/>
                </a:cubicBezTo>
                <a:lnTo>
                  <a:pt x="7609" y="10452"/>
                </a:lnTo>
                <a:cubicBezTo>
                  <a:pt x="7626" y="10469"/>
                  <a:pt x="7637" y="10489"/>
                  <a:pt x="7652" y="10509"/>
                </a:cubicBezTo>
                <a:lnTo>
                  <a:pt x="7657" y="10516"/>
                </a:lnTo>
                <a:cubicBezTo>
                  <a:pt x="7692" y="10583"/>
                  <a:pt x="7734" y="10686"/>
                  <a:pt x="7739" y="10800"/>
                </a:cubicBezTo>
                <a:cubicBezTo>
                  <a:pt x="7733" y="10917"/>
                  <a:pt x="7692" y="11018"/>
                  <a:pt x="7657" y="11084"/>
                </a:cubicBezTo>
                <a:lnTo>
                  <a:pt x="7654" y="11089"/>
                </a:lnTo>
                <a:cubicBezTo>
                  <a:pt x="7640" y="11110"/>
                  <a:pt x="7626" y="11130"/>
                  <a:pt x="7609" y="11148"/>
                </a:cubicBezTo>
                <a:lnTo>
                  <a:pt x="7603" y="11153"/>
                </a:lnTo>
                <a:cubicBezTo>
                  <a:pt x="678" y="15424"/>
                  <a:pt x="1688" y="18954"/>
                  <a:pt x="1734" y="19102"/>
                </a:cubicBezTo>
                <a:cubicBezTo>
                  <a:pt x="1818" y="19371"/>
                  <a:pt x="2211" y="19565"/>
                  <a:pt x="2670" y="19565"/>
                </a:cubicBezTo>
                <a:lnTo>
                  <a:pt x="18930" y="19565"/>
                </a:lnTo>
                <a:cubicBezTo>
                  <a:pt x="19389" y="19565"/>
                  <a:pt x="19782" y="19371"/>
                  <a:pt x="19866" y="19102"/>
                </a:cubicBezTo>
                <a:cubicBezTo>
                  <a:pt x="19912" y="18954"/>
                  <a:pt x="20920" y="15426"/>
                  <a:pt x="13997" y="11155"/>
                </a:cubicBezTo>
                <a:lnTo>
                  <a:pt x="13991" y="11148"/>
                </a:lnTo>
                <a:cubicBezTo>
                  <a:pt x="13974" y="11131"/>
                  <a:pt x="13962" y="11113"/>
                  <a:pt x="13948" y="11092"/>
                </a:cubicBezTo>
                <a:lnTo>
                  <a:pt x="13943" y="11084"/>
                </a:lnTo>
                <a:cubicBezTo>
                  <a:pt x="13908" y="11018"/>
                  <a:pt x="13866" y="10915"/>
                  <a:pt x="13861" y="10802"/>
                </a:cubicBezTo>
                <a:cubicBezTo>
                  <a:pt x="13866" y="10684"/>
                  <a:pt x="13908" y="10584"/>
                  <a:pt x="13943" y="10518"/>
                </a:cubicBezTo>
                <a:lnTo>
                  <a:pt x="13946" y="10511"/>
                </a:lnTo>
                <a:cubicBezTo>
                  <a:pt x="13960" y="10490"/>
                  <a:pt x="13974" y="10470"/>
                  <a:pt x="13991" y="10452"/>
                </a:cubicBezTo>
                <a:lnTo>
                  <a:pt x="13997" y="10447"/>
                </a:lnTo>
                <a:cubicBezTo>
                  <a:pt x="20922" y="6176"/>
                  <a:pt x="19912" y="2648"/>
                  <a:pt x="19866" y="2499"/>
                </a:cubicBezTo>
                <a:cubicBezTo>
                  <a:pt x="19782" y="2231"/>
                  <a:pt x="19389" y="2035"/>
                  <a:pt x="18930" y="2035"/>
                </a:cubicBezTo>
                <a:lnTo>
                  <a:pt x="2670" y="2035"/>
                </a:lnTo>
                <a:close/>
                <a:moveTo>
                  <a:pt x="3562" y="3170"/>
                </a:moveTo>
                <a:lnTo>
                  <a:pt x="18038" y="3170"/>
                </a:lnTo>
                <a:cubicBezTo>
                  <a:pt x="18033" y="3525"/>
                  <a:pt x="17958" y="4064"/>
                  <a:pt x="17658" y="4738"/>
                </a:cubicBezTo>
                <a:cubicBezTo>
                  <a:pt x="17139" y="5903"/>
                  <a:pt x="15820" y="7716"/>
                  <a:pt x="12489" y="9742"/>
                </a:cubicBezTo>
                <a:cubicBezTo>
                  <a:pt x="12423" y="9782"/>
                  <a:pt x="12368" y="9829"/>
                  <a:pt x="12325" y="9879"/>
                </a:cubicBezTo>
                <a:cubicBezTo>
                  <a:pt x="12317" y="9888"/>
                  <a:pt x="12253" y="9965"/>
                  <a:pt x="12180" y="10087"/>
                </a:cubicBezTo>
                <a:cubicBezTo>
                  <a:pt x="12034" y="10297"/>
                  <a:pt x="11957" y="10524"/>
                  <a:pt x="11956" y="10759"/>
                </a:cubicBezTo>
                <a:cubicBezTo>
                  <a:pt x="11956" y="10768"/>
                  <a:pt x="11956" y="10776"/>
                  <a:pt x="11956" y="10785"/>
                </a:cubicBezTo>
                <a:lnTo>
                  <a:pt x="11956" y="10815"/>
                </a:lnTo>
                <a:cubicBezTo>
                  <a:pt x="11956" y="10824"/>
                  <a:pt x="11956" y="10832"/>
                  <a:pt x="11956" y="10837"/>
                </a:cubicBezTo>
                <a:cubicBezTo>
                  <a:pt x="11957" y="11075"/>
                  <a:pt x="12034" y="11303"/>
                  <a:pt x="12177" y="11510"/>
                </a:cubicBezTo>
                <a:cubicBezTo>
                  <a:pt x="12252" y="11635"/>
                  <a:pt x="12317" y="11714"/>
                  <a:pt x="12325" y="11723"/>
                </a:cubicBezTo>
                <a:cubicBezTo>
                  <a:pt x="12368" y="11772"/>
                  <a:pt x="12423" y="11817"/>
                  <a:pt x="12489" y="11858"/>
                </a:cubicBezTo>
                <a:cubicBezTo>
                  <a:pt x="15820" y="13884"/>
                  <a:pt x="17139" y="15699"/>
                  <a:pt x="17658" y="16863"/>
                </a:cubicBezTo>
                <a:cubicBezTo>
                  <a:pt x="17959" y="17538"/>
                  <a:pt x="18033" y="18076"/>
                  <a:pt x="18038" y="18430"/>
                </a:cubicBezTo>
                <a:lnTo>
                  <a:pt x="3562" y="18430"/>
                </a:lnTo>
                <a:cubicBezTo>
                  <a:pt x="3567" y="18075"/>
                  <a:pt x="3642" y="17536"/>
                  <a:pt x="3942" y="16862"/>
                </a:cubicBezTo>
                <a:cubicBezTo>
                  <a:pt x="4461" y="15697"/>
                  <a:pt x="5780" y="13884"/>
                  <a:pt x="9111" y="11858"/>
                </a:cubicBezTo>
                <a:cubicBezTo>
                  <a:pt x="9177" y="11817"/>
                  <a:pt x="9232" y="11771"/>
                  <a:pt x="9275" y="11721"/>
                </a:cubicBezTo>
                <a:cubicBezTo>
                  <a:pt x="9283" y="11713"/>
                  <a:pt x="9348" y="11635"/>
                  <a:pt x="9420" y="11513"/>
                </a:cubicBezTo>
                <a:cubicBezTo>
                  <a:pt x="9566" y="11303"/>
                  <a:pt x="9643" y="11076"/>
                  <a:pt x="9644" y="10841"/>
                </a:cubicBezTo>
                <a:cubicBezTo>
                  <a:pt x="9644" y="10832"/>
                  <a:pt x="9644" y="10824"/>
                  <a:pt x="9644" y="10815"/>
                </a:cubicBezTo>
                <a:lnTo>
                  <a:pt x="9644" y="10785"/>
                </a:lnTo>
                <a:cubicBezTo>
                  <a:pt x="9644" y="10776"/>
                  <a:pt x="9644" y="10768"/>
                  <a:pt x="9644" y="10763"/>
                </a:cubicBezTo>
                <a:cubicBezTo>
                  <a:pt x="9643" y="10525"/>
                  <a:pt x="9566" y="10297"/>
                  <a:pt x="9423" y="10090"/>
                </a:cubicBezTo>
                <a:cubicBezTo>
                  <a:pt x="9348" y="9964"/>
                  <a:pt x="9283" y="9888"/>
                  <a:pt x="9275" y="9879"/>
                </a:cubicBezTo>
                <a:cubicBezTo>
                  <a:pt x="9232" y="9829"/>
                  <a:pt x="9177" y="9783"/>
                  <a:pt x="9111" y="9742"/>
                </a:cubicBezTo>
                <a:cubicBezTo>
                  <a:pt x="5780" y="7716"/>
                  <a:pt x="4461" y="5903"/>
                  <a:pt x="3942" y="4738"/>
                </a:cubicBezTo>
                <a:cubicBezTo>
                  <a:pt x="3641" y="4064"/>
                  <a:pt x="3567" y="3525"/>
                  <a:pt x="3562" y="3170"/>
                </a:cubicBezTo>
                <a:close/>
                <a:moveTo>
                  <a:pt x="10800" y="12519"/>
                </a:moveTo>
                <a:cubicBezTo>
                  <a:pt x="10624" y="12512"/>
                  <a:pt x="10439" y="12534"/>
                  <a:pt x="10293" y="12618"/>
                </a:cubicBezTo>
                <a:lnTo>
                  <a:pt x="10296" y="12620"/>
                </a:lnTo>
                <a:cubicBezTo>
                  <a:pt x="4812" y="15292"/>
                  <a:pt x="5628" y="17483"/>
                  <a:pt x="5665" y="17575"/>
                </a:cubicBezTo>
                <a:lnTo>
                  <a:pt x="5707" y="17678"/>
                </a:lnTo>
                <a:lnTo>
                  <a:pt x="15892" y="17678"/>
                </a:lnTo>
                <a:lnTo>
                  <a:pt x="15935" y="17575"/>
                </a:lnTo>
                <a:cubicBezTo>
                  <a:pt x="15972" y="17483"/>
                  <a:pt x="16788" y="15292"/>
                  <a:pt x="11304" y="12620"/>
                </a:cubicBezTo>
                <a:lnTo>
                  <a:pt x="11307" y="12618"/>
                </a:lnTo>
                <a:cubicBezTo>
                  <a:pt x="11161" y="12534"/>
                  <a:pt x="10976" y="12512"/>
                  <a:pt x="10800" y="12519"/>
                </a:cubicBezTo>
                <a:close/>
                <a:moveTo>
                  <a:pt x="898" y="20164"/>
                </a:moveTo>
                <a:cubicBezTo>
                  <a:pt x="404" y="20164"/>
                  <a:pt x="0" y="20404"/>
                  <a:pt x="0" y="20699"/>
                </a:cubicBezTo>
                <a:lnTo>
                  <a:pt x="0" y="21064"/>
                </a:lnTo>
                <a:cubicBezTo>
                  <a:pt x="0" y="21359"/>
                  <a:pt x="404" y="21600"/>
                  <a:pt x="898" y="21600"/>
                </a:cubicBezTo>
                <a:lnTo>
                  <a:pt x="20702" y="21600"/>
                </a:lnTo>
                <a:cubicBezTo>
                  <a:pt x="21196" y="21600"/>
                  <a:pt x="21600" y="21359"/>
                  <a:pt x="21600" y="21064"/>
                </a:cubicBezTo>
                <a:lnTo>
                  <a:pt x="21600" y="20699"/>
                </a:lnTo>
                <a:cubicBezTo>
                  <a:pt x="21600" y="20404"/>
                  <a:pt x="21196" y="20164"/>
                  <a:pt x="20702" y="20164"/>
                </a:cubicBezTo>
                <a:lnTo>
                  <a:pt x="898" y="20164"/>
                </a:lnTo>
                <a:close/>
              </a:path>
            </a:pathLst>
          </a:custGeom>
          <a:solidFill>
            <a:srgbClr val="392160">
              <a:alpha val="70000"/>
            </a:srgbClr>
          </a:solidFill>
          <a:ln w="12700">
            <a:miter lim="400000"/>
          </a:ln>
          <a:effectLst>
            <a:reflection stA="29957"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sp>
        <p:nvSpPr>
          <p:cNvPr id="218" name="Hourglass"/>
          <p:cNvSpPr/>
          <p:nvPr/>
        </p:nvSpPr>
        <p:spPr>
          <a:xfrm>
            <a:off x="2201940" y="4958619"/>
            <a:ext cx="456313" cy="765231"/>
          </a:xfrm>
          <a:custGeom>
            <a:avLst/>
            <a:gdLst/>
            <a:ahLst/>
            <a:cxnLst>
              <a:cxn ang="0">
                <a:pos x="wd2" y="hd2"/>
              </a:cxn>
              <a:cxn ang="5400000">
                <a:pos x="wd2" y="hd2"/>
              </a:cxn>
              <a:cxn ang="10800000">
                <a:pos x="wd2" y="hd2"/>
              </a:cxn>
              <a:cxn ang="16200000">
                <a:pos x="wd2" y="hd2"/>
              </a:cxn>
            </a:cxnLst>
            <a:rect l="0" t="0" r="r" b="b"/>
            <a:pathLst>
              <a:path w="21600" h="21600" extrusionOk="0">
                <a:moveTo>
                  <a:pt x="898" y="0"/>
                </a:moveTo>
                <a:cubicBezTo>
                  <a:pt x="404" y="0"/>
                  <a:pt x="0" y="242"/>
                  <a:pt x="0" y="537"/>
                </a:cubicBezTo>
                <a:lnTo>
                  <a:pt x="0" y="901"/>
                </a:lnTo>
                <a:cubicBezTo>
                  <a:pt x="0" y="1196"/>
                  <a:pt x="404" y="1438"/>
                  <a:pt x="898" y="1438"/>
                </a:cubicBezTo>
                <a:lnTo>
                  <a:pt x="20702" y="1438"/>
                </a:lnTo>
                <a:cubicBezTo>
                  <a:pt x="21196" y="1438"/>
                  <a:pt x="21600" y="1196"/>
                  <a:pt x="21600" y="901"/>
                </a:cubicBezTo>
                <a:lnTo>
                  <a:pt x="21600" y="537"/>
                </a:lnTo>
                <a:cubicBezTo>
                  <a:pt x="21600" y="242"/>
                  <a:pt x="21196" y="0"/>
                  <a:pt x="20702" y="0"/>
                </a:cubicBezTo>
                <a:lnTo>
                  <a:pt x="898" y="0"/>
                </a:lnTo>
                <a:close/>
                <a:moveTo>
                  <a:pt x="2670" y="2035"/>
                </a:moveTo>
                <a:cubicBezTo>
                  <a:pt x="2211" y="2035"/>
                  <a:pt x="1818" y="2231"/>
                  <a:pt x="1734" y="2499"/>
                </a:cubicBezTo>
                <a:cubicBezTo>
                  <a:pt x="1688" y="2648"/>
                  <a:pt x="678" y="6175"/>
                  <a:pt x="7600" y="10445"/>
                </a:cubicBezTo>
                <a:lnTo>
                  <a:pt x="7609" y="10452"/>
                </a:lnTo>
                <a:cubicBezTo>
                  <a:pt x="7626" y="10469"/>
                  <a:pt x="7637" y="10489"/>
                  <a:pt x="7652" y="10509"/>
                </a:cubicBezTo>
                <a:lnTo>
                  <a:pt x="7657" y="10516"/>
                </a:lnTo>
                <a:cubicBezTo>
                  <a:pt x="7692" y="10583"/>
                  <a:pt x="7734" y="10686"/>
                  <a:pt x="7739" y="10800"/>
                </a:cubicBezTo>
                <a:cubicBezTo>
                  <a:pt x="7733" y="10917"/>
                  <a:pt x="7692" y="11018"/>
                  <a:pt x="7657" y="11084"/>
                </a:cubicBezTo>
                <a:lnTo>
                  <a:pt x="7654" y="11089"/>
                </a:lnTo>
                <a:cubicBezTo>
                  <a:pt x="7640" y="11110"/>
                  <a:pt x="7626" y="11130"/>
                  <a:pt x="7609" y="11148"/>
                </a:cubicBezTo>
                <a:lnTo>
                  <a:pt x="7603" y="11153"/>
                </a:lnTo>
                <a:cubicBezTo>
                  <a:pt x="678" y="15424"/>
                  <a:pt x="1688" y="18954"/>
                  <a:pt x="1734" y="19102"/>
                </a:cubicBezTo>
                <a:cubicBezTo>
                  <a:pt x="1818" y="19371"/>
                  <a:pt x="2211" y="19565"/>
                  <a:pt x="2670" y="19565"/>
                </a:cubicBezTo>
                <a:lnTo>
                  <a:pt x="18930" y="19565"/>
                </a:lnTo>
                <a:cubicBezTo>
                  <a:pt x="19389" y="19565"/>
                  <a:pt x="19782" y="19371"/>
                  <a:pt x="19866" y="19102"/>
                </a:cubicBezTo>
                <a:cubicBezTo>
                  <a:pt x="19912" y="18954"/>
                  <a:pt x="20920" y="15426"/>
                  <a:pt x="13997" y="11155"/>
                </a:cubicBezTo>
                <a:lnTo>
                  <a:pt x="13991" y="11148"/>
                </a:lnTo>
                <a:cubicBezTo>
                  <a:pt x="13974" y="11131"/>
                  <a:pt x="13962" y="11113"/>
                  <a:pt x="13948" y="11092"/>
                </a:cubicBezTo>
                <a:lnTo>
                  <a:pt x="13943" y="11084"/>
                </a:lnTo>
                <a:cubicBezTo>
                  <a:pt x="13908" y="11018"/>
                  <a:pt x="13866" y="10915"/>
                  <a:pt x="13861" y="10802"/>
                </a:cubicBezTo>
                <a:cubicBezTo>
                  <a:pt x="13866" y="10684"/>
                  <a:pt x="13908" y="10584"/>
                  <a:pt x="13943" y="10518"/>
                </a:cubicBezTo>
                <a:lnTo>
                  <a:pt x="13946" y="10511"/>
                </a:lnTo>
                <a:cubicBezTo>
                  <a:pt x="13960" y="10490"/>
                  <a:pt x="13974" y="10470"/>
                  <a:pt x="13991" y="10452"/>
                </a:cubicBezTo>
                <a:lnTo>
                  <a:pt x="13997" y="10447"/>
                </a:lnTo>
                <a:cubicBezTo>
                  <a:pt x="20922" y="6176"/>
                  <a:pt x="19912" y="2648"/>
                  <a:pt x="19866" y="2499"/>
                </a:cubicBezTo>
                <a:cubicBezTo>
                  <a:pt x="19782" y="2231"/>
                  <a:pt x="19389" y="2035"/>
                  <a:pt x="18930" y="2035"/>
                </a:cubicBezTo>
                <a:lnTo>
                  <a:pt x="2670" y="2035"/>
                </a:lnTo>
                <a:close/>
                <a:moveTo>
                  <a:pt x="3562" y="3170"/>
                </a:moveTo>
                <a:lnTo>
                  <a:pt x="18038" y="3170"/>
                </a:lnTo>
                <a:cubicBezTo>
                  <a:pt x="18033" y="3525"/>
                  <a:pt x="17958" y="4064"/>
                  <a:pt x="17658" y="4738"/>
                </a:cubicBezTo>
                <a:cubicBezTo>
                  <a:pt x="17139" y="5903"/>
                  <a:pt x="15820" y="7716"/>
                  <a:pt x="12489" y="9742"/>
                </a:cubicBezTo>
                <a:cubicBezTo>
                  <a:pt x="12423" y="9782"/>
                  <a:pt x="12368" y="9829"/>
                  <a:pt x="12325" y="9879"/>
                </a:cubicBezTo>
                <a:cubicBezTo>
                  <a:pt x="12317" y="9888"/>
                  <a:pt x="12253" y="9965"/>
                  <a:pt x="12180" y="10087"/>
                </a:cubicBezTo>
                <a:cubicBezTo>
                  <a:pt x="12034" y="10297"/>
                  <a:pt x="11957" y="10524"/>
                  <a:pt x="11956" y="10759"/>
                </a:cubicBezTo>
                <a:cubicBezTo>
                  <a:pt x="11956" y="10768"/>
                  <a:pt x="11956" y="10776"/>
                  <a:pt x="11956" y="10785"/>
                </a:cubicBezTo>
                <a:lnTo>
                  <a:pt x="11956" y="10815"/>
                </a:lnTo>
                <a:cubicBezTo>
                  <a:pt x="11956" y="10824"/>
                  <a:pt x="11956" y="10832"/>
                  <a:pt x="11956" y="10837"/>
                </a:cubicBezTo>
                <a:cubicBezTo>
                  <a:pt x="11957" y="11075"/>
                  <a:pt x="12034" y="11303"/>
                  <a:pt x="12177" y="11510"/>
                </a:cubicBezTo>
                <a:cubicBezTo>
                  <a:pt x="12252" y="11635"/>
                  <a:pt x="12317" y="11714"/>
                  <a:pt x="12325" y="11723"/>
                </a:cubicBezTo>
                <a:cubicBezTo>
                  <a:pt x="12368" y="11772"/>
                  <a:pt x="12423" y="11817"/>
                  <a:pt x="12489" y="11858"/>
                </a:cubicBezTo>
                <a:cubicBezTo>
                  <a:pt x="15820" y="13884"/>
                  <a:pt x="17139" y="15699"/>
                  <a:pt x="17658" y="16863"/>
                </a:cubicBezTo>
                <a:cubicBezTo>
                  <a:pt x="17959" y="17538"/>
                  <a:pt x="18033" y="18076"/>
                  <a:pt x="18038" y="18430"/>
                </a:cubicBezTo>
                <a:lnTo>
                  <a:pt x="3562" y="18430"/>
                </a:lnTo>
                <a:cubicBezTo>
                  <a:pt x="3567" y="18075"/>
                  <a:pt x="3642" y="17536"/>
                  <a:pt x="3942" y="16862"/>
                </a:cubicBezTo>
                <a:cubicBezTo>
                  <a:pt x="4461" y="15697"/>
                  <a:pt x="5780" y="13884"/>
                  <a:pt x="9111" y="11858"/>
                </a:cubicBezTo>
                <a:cubicBezTo>
                  <a:pt x="9177" y="11817"/>
                  <a:pt x="9232" y="11771"/>
                  <a:pt x="9275" y="11721"/>
                </a:cubicBezTo>
                <a:cubicBezTo>
                  <a:pt x="9283" y="11713"/>
                  <a:pt x="9348" y="11635"/>
                  <a:pt x="9420" y="11513"/>
                </a:cubicBezTo>
                <a:cubicBezTo>
                  <a:pt x="9566" y="11303"/>
                  <a:pt x="9643" y="11076"/>
                  <a:pt x="9644" y="10841"/>
                </a:cubicBezTo>
                <a:cubicBezTo>
                  <a:pt x="9644" y="10832"/>
                  <a:pt x="9644" y="10824"/>
                  <a:pt x="9644" y="10815"/>
                </a:cubicBezTo>
                <a:lnTo>
                  <a:pt x="9644" y="10785"/>
                </a:lnTo>
                <a:cubicBezTo>
                  <a:pt x="9644" y="10776"/>
                  <a:pt x="9644" y="10768"/>
                  <a:pt x="9644" y="10763"/>
                </a:cubicBezTo>
                <a:cubicBezTo>
                  <a:pt x="9643" y="10525"/>
                  <a:pt x="9566" y="10297"/>
                  <a:pt x="9423" y="10090"/>
                </a:cubicBezTo>
                <a:cubicBezTo>
                  <a:pt x="9348" y="9964"/>
                  <a:pt x="9283" y="9888"/>
                  <a:pt x="9275" y="9879"/>
                </a:cubicBezTo>
                <a:cubicBezTo>
                  <a:pt x="9232" y="9829"/>
                  <a:pt x="9177" y="9783"/>
                  <a:pt x="9111" y="9742"/>
                </a:cubicBezTo>
                <a:cubicBezTo>
                  <a:pt x="5780" y="7716"/>
                  <a:pt x="4461" y="5903"/>
                  <a:pt x="3942" y="4738"/>
                </a:cubicBezTo>
                <a:cubicBezTo>
                  <a:pt x="3641" y="4064"/>
                  <a:pt x="3567" y="3525"/>
                  <a:pt x="3562" y="3170"/>
                </a:cubicBezTo>
                <a:close/>
                <a:moveTo>
                  <a:pt x="10800" y="12519"/>
                </a:moveTo>
                <a:cubicBezTo>
                  <a:pt x="10624" y="12512"/>
                  <a:pt x="10439" y="12534"/>
                  <a:pt x="10293" y="12618"/>
                </a:cubicBezTo>
                <a:lnTo>
                  <a:pt x="10296" y="12620"/>
                </a:lnTo>
                <a:cubicBezTo>
                  <a:pt x="4812" y="15292"/>
                  <a:pt x="5628" y="17483"/>
                  <a:pt x="5665" y="17575"/>
                </a:cubicBezTo>
                <a:lnTo>
                  <a:pt x="5707" y="17678"/>
                </a:lnTo>
                <a:lnTo>
                  <a:pt x="15892" y="17678"/>
                </a:lnTo>
                <a:lnTo>
                  <a:pt x="15935" y="17575"/>
                </a:lnTo>
                <a:cubicBezTo>
                  <a:pt x="15972" y="17483"/>
                  <a:pt x="16788" y="15292"/>
                  <a:pt x="11304" y="12620"/>
                </a:cubicBezTo>
                <a:lnTo>
                  <a:pt x="11307" y="12618"/>
                </a:lnTo>
                <a:cubicBezTo>
                  <a:pt x="11161" y="12534"/>
                  <a:pt x="10976" y="12512"/>
                  <a:pt x="10800" y="12519"/>
                </a:cubicBezTo>
                <a:close/>
                <a:moveTo>
                  <a:pt x="898" y="20164"/>
                </a:moveTo>
                <a:cubicBezTo>
                  <a:pt x="404" y="20164"/>
                  <a:pt x="0" y="20404"/>
                  <a:pt x="0" y="20699"/>
                </a:cubicBezTo>
                <a:lnTo>
                  <a:pt x="0" y="21064"/>
                </a:lnTo>
                <a:cubicBezTo>
                  <a:pt x="0" y="21359"/>
                  <a:pt x="404" y="21600"/>
                  <a:pt x="898" y="21600"/>
                </a:cubicBezTo>
                <a:lnTo>
                  <a:pt x="20702" y="21600"/>
                </a:lnTo>
                <a:cubicBezTo>
                  <a:pt x="21196" y="21600"/>
                  <a:pt x="21600" y="21359"/>
                  <a:pt x="21600" y="21064"/>
                </a:cubicBezTo>
                <a:lnTo>
                  <a:pt x="21600" y="20699"/>
                </a:lnTo>
                <a:cubicBezTo>
                  <a:pt x="21600" y="20404"/>
                  <a:pt x="21196" y="20164"/>
                  <a:pt x="20702" y="20164"/>
                </a:cubicBezTo>
                <a:lnTo>
                  <a:pt x="898" y="20164"/>
                </a:lnTo>
                <a:close/>
              </a:path>
            </a:pathLst>
          </a:custGeom>
          <a:solidFill>
            <a:srgbClr val="392160">
              <a:alpha val="70000"/>
            </a:srgbClr>
          </a:solidFill>
          <a:ln w="12700">
            <a:miter lim="400000"/>
          </a:ln>
          <a:effectLst>
            <a:reflection stA="29957" endPos="40000" dir="5400000" sy="-100000" algn="bl" rotWithShape="0"/>
          </a:effectLst>
        </p:spPr>
        <p:txBody>
          <a:bodyPr lIns="25400" tIns="25400" rIns="25400" bIns="25400" anchor="ctr"/>
          <a:lstStyle/>
          <a:p>
            <a:pPr defTabSz="565150">
              <a:defRPr sz="3200">
                <a:solidFill>
                  <a:srgbClr val="FFFFFF"/>
                </a:solidFill>
                <a:latin typeface="Graphik"/>
                <a:ea typeface="Graphik"/>
                <a:cs typeface="Graphik"/>
                <a:sym typeface="Graphik"/>
              </a:defRPr>
            </a:pPr>
            <a:endParaRPr sz="1600"/>
          </a:p>
        </p:txBody>
      </p:sp>
      <p:cxnSp>
        <p:nvCxnSpPr>
          <p:cNvPr id="219" name="Connection Line"/>
          <p:cNvCxnSpPr>
            <a:stCxn id="209" idx="0"/>
            <a:endCxn id="206" idx="0"/>
          </p:cNvCxnSpPr>
          <p:nvPr/>
        </p:nvCxnSpPr>
        <p:spPr>
          <a:xfrm flipV="1">
            <a:off x="2938097" y="2411247"/>
            <a:ext cx="3203987" cy="2115159"/>
          </a:xfrm>
          <a:prstGeom prst="straightConnector1">
            <a:avLst/>
          </a:prstGeom>
          <a:ln w="25400">
            <a:solidFill>
              <a:srgbClr val="000000"/>
            </a:solidFill>
            <a:miter lim="400000"/>
            <a:headEnd type="triangle"/>
          </a:ln>
        </p:spPr>
      </p:cxnSp>
      <p:cxnSp>
        <p:nvCxnSpPr>
          <p:cNvPr id="220" name="Connection Line"/>
          <p:cNvCxnSpPr>
            <a:stCxn id="208" idx="0"/>
            <a:endCxn id="206" idx="0"/>
          </p:cNvCxnSpPr>
          <p:nvPr/>
        </p:nvCxnSpPr>
        <p:spPr>
          <a:xfrm flipH="1" flipV="1">
            <a:off x="6142084" y="2411247"/>
            <a:ext cx="2998109" cy="2115159"/>
          </a:xfrm>
          <a:prstGeom prst="straightConnector1">
            <a:avLst/>
          </a:prstGeom>
          <a:ln w="25400">
            <a:solidFill>
              <a:srgbClr val="000000"/>
            </a:solidFill>
            <a:miter lim="400000"/>
            <a:headEnd type="triangle"/>
          </a:ln>
        </p:spPr>
      </p:cxnSp>
      <p:sp>
        <p:nvSpPr>
          <p:cNvPr id="221" name="Slide Number"/>
          <p:cNvSpPr txBox="1">
            <a:spLocks noGrp="1"/>
          </p:cNvSpPr>
          <p:nvPr>
            <p:ph type="sldNum" sz="quarter" idx="4294967295"/>
          </p:nvPr>
        </p:nvSpPr>
        <p:spPr>
          <a:xfrm>
            <a:off x="6028881" y="6350000"/>
            <a:ext cx="134240" cy="21463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9</a:t>
            </a:fld>
            <a:endParaRPr/>
          </a:p>
        </p:txBody>
      </p:sp>
      <p:sp>
        <p:nvSpPr>
          <p:cNvPr id="2" name="Capital de Temps">
            <a:extLst>
              <a:ext uri="{FF2B5EF4-FFF2-40B4-BE49-F238E27FC236}">
                <a16:creationId xmlns:a16="http://schemas.microsoft.com/office/drawing/2014/main" id="{1AE9D97F-A894-260B-F152-400DA95CEB81}"/>
              </a:ext>
            </a:extLst>
          </p:cNvPr>
          <p:cNvSpPr txBox="1"/>
          <p:nvPr/>
        </p:nvSpPr>
        <p:spPr>
          <a:xfrm>
            <a:off x="1736072" y="5829284"/>
            <a:ext cx="2574034" cy="3267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lnSpcReduction="10000"/>
          </a:bodyPr>
          <a:lstStyle>
            <a:lvl1pPr defTabSz="718184">
              <a:lnSpc>
                <a:spcPct val="100000"/>
              </a:lnSpc>
              <a:defRPr sz="3828" b="1" spc="-38"/>
            </a:lvl1pPr>
          </a:lstStyle>
          <a:p>
            <a:pPr algn="ctr"/>
            <a:r>
              <a:rPr lang="en-US" sz="1914" dirty="0"/>
              <a:t>3 Weeks</a:t>
            </a:r>
            <a:endParaRPr sz="1914" dirty="0"/>
          </a:p>
        </p:txBody>
      </p:sp>
      <p:sp>
        <p:nvSpPr>
          <p:cNvPr id="3" name="Capital de Temps">
            <a:extLst>
              <a:ext uri="{FF2B5EF4-FFF2-40B4-BE49-F238E27FC236}">
                <a16:creationId xmlns:a16="http://schemas.microsoft.com/office/drawing/2014/main" id="{D9FDC411-7602-2502-4C7C-4B0DA6D37284}"/>
              </a:ext>
            </a:extLst>
          </p:cNvPr>
          <p:cNvSpPr txBox="1"/>
          <p:nvPr/>
        </p:nvSpPr>
        <p:spPr>
          <a:xfrm>
            <a:off x="7823522" y="5826886"/>
            <a:ext cx="2574034" cy="3267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b">
            <a:normAutofit lnSpcReduction="10000"/>
          </a:bodyPr>
          <a:lstStyle>
            <a:lvl1pPr defTabSz="718184">
              <a:lnSpc>
                <a:spcPct val="100000"/>
              </a:lnSpc>
              <a:defRPr sz="3828" b="1" spc="-38"/>
            </a:lvl1pPr>
          </a:lstStyle>
          <a:p>
            <a:pPr algn="ctr"/>
            <a:r>
              <a:rPr lang="en-US" sz="1914" dirty="0"/>
              <a:t>8 ETP</a:t>
            </a:r>
            <a:endParaRPr sz="1914" dirty="0"/>
          </a:p>
        </p:txBody>
      </p:sp>
    </p:spTree>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a14="http://schemas.microsoft.com/office/drawing/2010/main" xmlns:m="http://schemas.openxmlformats.org/officeDocument/2006/math" xmlns="">
      <p:transition spd="slow">
        <p:fade/>
      </p:transition>
    </mc:Fallback>
  </mc:AlternateContent>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1256</Words>
  <Application>Microsoft Office PowerPoint</Application>
  <PresentationFormat>Breitbild</PresentationFormat>
  <Paragraphs>138</Paragraphs>
  <Slides>23</Slides>
  <Notes>0</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23</vt:i4>
      </vt:variant>
    </vt:vector>
  </HeadingPairs>
  <TitlesOfParts>
    <vt:vector size="31" baseType="lpstr">
      <vt:lpstr>Arial</vt:lpstr>
      <vt:lpstr>Calibri</vt:lpstr>
      <vt:lpstr>Calibri Light</vt:lpstr>
      <vt:lpstr>Canela Text Regular</vt:lpstr>
      <vt:lpstr>Graphik</vt:lpstr>
      <vt:lpstr>Graphik Semibold</vt:lpstr>
      <vt:lpstr>Times New Roman</vt:lpstr>
      <vt:lpstr>Thème Office</vt:lpstr>
      <vt:lpstr>Leveraging Machine Learning to Enhance the Quality of Non-Financial: Corporate Balance sheet data </vt:lpstr>
      <vt:lpstr>Plan</vt:lpstr>
      <vt:lpstr>Introduction</vt:lpstr>
      <vt:lpstr>Abstract:</vt:lpstr>
      <vt:lpstr>PowerPoint-Präsentation</vt:lpstr>
      <vt:lpstr>PowerPoint-Präsentation</vt:lpstr>
      <vt:lpstr>PowerPoint-Präsentation</vt:lpstr>
      <vt:lpstr>Problem statement</vt:lpstr>
      <vt:lpstr>PowerPoint-Präsentation</vt:lpstr>
      <vt:lpstr>Goal</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Conclusion</vt:lpstr>
      <vt:lpstr>PowerPoint-Präsentation</vt:lpstr>
      <vt:lpstr>Future Outlook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AHL MBAREK SALAH</dc:creator>
  <cp:lastModifiedBy>Klaus Gerstner</cp:lastModifiedBy>
  <cp:revision>7</cp:revision>
  <dcterms:created xsi:type="dcterms:W3CDTF">2024-09-22T16:35:11Z</dcterms:created>
  <dcterms:modified xsi:type="dcterms:W3CDTF">2024-10-10T11:22:32Z</dcterms:modified>
</cp:coreProperties>
</file>